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77" r:id="rId2"/>
    <p:sldId id="304" r:id="rId3"/>
    <p:sldId id="302" r:id="rId4"/>
    <p:sldId id="286" r:id="rId5"/>
    <p:sldId id="288" r:id="rId6"/>
    <p:sldId id="292" r:id="rId7"/>
    <p:sldId id="290" r:id="rId8"/>
    <p:sldId id="278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4F29"/>
    <a:srgbClr val="FFFFFF"/>
    <a:srgbClr val="4A7EBB"/>
    <a:srgbClr val="B05408"/>
    <a:srgbClr val="8A59BF"/>
    <a:srgbClr val="9A4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9"/>
    <p:restoredTop sz="94607"/>
  </p:normalViewPr>
  <p:slideViewPr>
    <p:cSldViewPr snapToGrid="0" snapToObjects="1">
      <p:cViewPr varScale="1">
        <p:scale>
          <a:sx n="80" d="100"/>
          <a:sy n="80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034CD-181C-3E48-91DB-BB2EE0D0E914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AD094-5929-8C46-B9AA-2F375C3F3C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25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D094-5929-8C46-B9AA-2F375C3F3CB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22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AD094-5929-8C46-B9AA-2F375C3F3CB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48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D094-5929-8C46-B9AA-2F375C3F3CB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43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D094-5929-8C46-B9AA-2F375C3F3CB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78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D094-5929-8C46-B9AA-2F375C3F3CB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07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D094-5929-8C46-B9AA-2F375C3F3CB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82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D094-5929-8C46-B9AA-2F375C3F3CB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67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6419-FB77-924F-8007-D70A26ADC11A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59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12A2-1FDD-9D47-828D-F7A2AF95A373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72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142A-8B99-3E40-891A-C3EA9F091B77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95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7FD4-3139-7142-B3A4-812C8BFD4BF7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45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97E1-5245-D34B-88B7-35ADEBFBC5AB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26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A94A-3B9D-FD43-8A97-EFD9B2E237CB}" type="datetime1">
              <a:rPr lang="fr-FR" smtClean="0"/>
              <a:t>24/10/2023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72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1B47-0880-D94A-A790-DECB58BA127D}" type="datetime1">
              <a:rPr lang="fr-FR" smtClean="0"/>
              <a:t>24/10/2023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91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CE4A-FD28-2E47-AF08-1662E83BA74D}" type="datetime1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98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8056-5C88-5240-87BE-ED52541C72D2}" type="datetime1">
              <a:rPr lang="fr-FR" smtClean="0"/>
              <a:t>24/10/2023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9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3FB5-66B6-5B42-8DDD-D9531A1B1150}" type="datetime1">
              <a:rPr lang="fr-FR" smtClean="0"/>
              <a:t>24/10/2023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30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9086-F4A0-D149-AFB9-DF5766DE5A4A}" type="datetime1">
              <a:rPr lang="fr-FR" smtClean="0"/>
              <a:t>24/10/2023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Service XXX - Date XXX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0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0A79-F463-9A4A-92AF-4B82B7EBD584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Service XXX - Date XXX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48BD-B411-2E40-8C3B-532908A3B4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32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univ-lehavre.jobteaser.com/fr/recruiter_account/sign_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v-lehavre.jobteaser.com/fr/company_account/sign_i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blocs oran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78" y="3862124"/>
            <a:ext cx="4129252" cy="2743212"/>
          </a:xfrm>
          <a:prstGeom prst="rect">
            <a:avLst/>
          </a:prstGeom>
        </p:spPr>
      </p:pic>
      <p:pic>
        <p:nvPicPr>
          <p:cNvPr id="8" name="Image 7" descr="blocs oran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3" y="108232"/>
            <a:ext cx="4515706" cy="2999947"/>
          </a:xfrm>
          <a:prstGeom prst="rect">
            <a:avLst/>
          </a:prstGeom>
        </p:spPr>
      </p:pic>
      <p:pic>
        <p:nvPicPr>
          <p:cNvPr id="17" name="Image 16" descr="-51-r2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1" y="1995834"/>
            <a:ext cx="9203387" cy="2234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84037" y="3333392"/>
            <a:ext cx="739606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232949" y="4246234"/>
            <a:ext cx="3935115" cy="288031"/>
          </a:xfrm>
          <a:prstGeom prst="rect">
            <a:avLst/>
          </a:prstGeom>
          <a:solidFill>
            <a:srgbClr val="CC5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138631" y="-388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 descr="Logo université Le Havre quadr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8" y="5659813"/>
            <a:ext cx="2047077" cy="945523"/>
          </a:xfrm>
          <a:prstGeom prst="rect">
            <a:avLst/>
          </a:prstGeom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555998" y="3507879"/>
            <a:ext cx="8588002" cy="5566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r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00" b="1" i="0" u="none" strike="noStrike" kern="1200" cap="all" spc="0" normalizeH="0" baseline="0" noProof="0" dirty="0">
                <a:ln>
                  <a:noFill/>
                </a:ln>
                <a:solidFill>
                  <a:srgbClr val="A54F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career center </a:t>
            </a:r>
            <a:r>
              <a:rPr lang="fr-FR" sz="2300" b="1" cap="all" dirty="0">
                <a:solidFill>
                  <a:srgbClr val="A54F29"/>
                </a:solidFill>
                <a:latin typeface="+mj-lt"/>
                <a:ea typeface="+mj-ea"/>
                <a:cs typeface="+mj-cs"/>
              </a:rPr>
              <a:t>de l’université le havre normandie</a:t>
            </a:r>
          </a:p>
        </p:txBody>
      </p:sp>
      <p:sp>
        <p:nvSpPr>
          <p:cNvPr id="10" name="Sous-titre 4"/>
          <p:cNvSpPr>
            <a:spLocks noGrp="1"/>
          </p:cNvSpPr>
          <p:nvPr>
            <p:ph type="subTitle" idx="1"/>
          </p:nvPr>
        </p:nvSpPr>
        <p:spPr>
          <a:xfrm>
            <a:off x="4451459" y="4214042"/>
            <a:ext cx="4717143" cy="320999"/>
          </a:xfrm>
          <a:solidFill>
            <a:srgbClr val="A54F29"/>
          </a:solidFill>
          <a:ln>
            <a:noFill/>
          </a:ln>
        </p:spPr>
        <p:txBody>
          <a:bodyPr anchor="ctr" anchorCtr="0">
            <a:noAutofit/>
          </a:bodyPr>
          <a:lstStyle/>
          <a:p>
            <a:pPr algn="r">
              <a:buNone/>
            </a:pPr>
            <a:r>
              <a:rPr lang="fr-FR" sz="2000" b="1" dirty="0">
                <a:solidFill>
                  <a:schemeClr val="bg1"/>
                </a:solidFill>
              </a:rPr>
              <a:t>Guide d’utilisation Recruteurs - 2023</a:t>
            </a: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-35676" y="4230739"/>
            <a:ext cx="9183959" cy="15495"/>
          </a:xfrm>
          <a:prstGeom prst="line">
            <a:avLst/>
          </a:prstGeom>
          <a:ln w="38100">
            <a:solidFill>
              <a:srgbClr val="A54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88" y="5761128"/>
            <a:ext cx="1312239" cy="76255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9571ABF-9455-4B07-A488-BE743AD85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8929" y="277034"/>
            <a:ext cx="2794548" cy="8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4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locs oran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9" y="4256310"/>
            <a:ext cx="3209583" cy="2132248"/>
          </a:xfrm>
          <a:prstGeom prst="rect">
            <a:avLst/>
          </a:prstGeom>
        </p:spPr>
      </p:pic>
      <p:pic>
        <p:nvPicPr>
          <p:cNvPr id="8" name="Image 7" descr="Logo université Le Havre quad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91" y="159224"/>
            <a:ext cx="1552051" cy="716876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/>
        </p:nvSpPr>
        <p:spPr>
          <a:xfrm>
            <a:off x="-223491" y="440161"/>
            <a:ext cx="7836853" cy="55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B05408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A54F2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Qu’est-ce que le </a:t>
            </a:r>
            <a:r>
              <a:rPr kumimoji="0" lang="fr-FR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A54F2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Career</a:t>
            </a:r>
            <a:r>
              <a:rPr kumimoji="0" lang="fr-FR" sz="2100" b="1" i="1" u="none" strike="noStrike" kern="1200" cap="none" spc="0" normalizeH="0" baseline="0" noProof="0" dirty="0">
                <a:ln>
                  <a:noFill/>
                </a:ln>
                <a:solidFill>
                  <a:srgbClr val="A54F2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Center 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A54F2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 l’Université Le Havre Normandie 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63880" y="6388346"/>
            <a:ext cx="1080120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88346"/>
            <a:ext cx="5418708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74842"/>
            <a:ext cx="180000" cy="709845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space réservé du contenu 5"/>
          <p:cNvSpPr>
            <a:spLocks noGrp="1"/>
          </p:cNvSpPr>
          <p:nvPr>
            <p:ph idx="1"/>
          </p:nvPr>
        </p:nvSpPr>
        <p:spPr>
          <a:xfrm>
            <a:off x="464244" y="1429217"/>
            <a:ext cx="8376114" cy="434594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>
                <a:cs typeface="Arial"/>
              </a:rPr>
              <a:t>XXXX</a:t>
            </a:r>
          </a:p>
        </p:txBody>
      </p:sp>
      <p:sp>
        <p:nvSpPr>
          <p:cNvPr id="18" name="Sous-titre 4"/>
          <p:cNvSpPr txBox="1">
            <a:spLocks/>
          </p:cNvSpPr>
          <p:nvPr/>
        </p:nvSpPr>
        <p:spPr>
          <a:xfrm>
            <a:off x="537410" y="997727"/>
            <a:ext cx="8210935" cy="8086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alternances et emplois</a:t>
            </a:r>
          </a:p>
        </p:txBody>
      </p:sp>
      <p:sp>
        <p:nvSpPr>
          <p:cNvPr id="21" name="Sous-titre 4"/>
          <p:cNvSpPr txBox="1">
            <a:spLocks/>
          </p:cNvSpPr>
          <p:nvPr/>
        </p:nvSpPr>
        <p:spPr>
          <a:xfrm>
            <a:off x="524891" y="3846306"/>
            <a:ext cx="3397405" cy="320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personnels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56088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7F48BD-B411-2E40-8C3B-532908A3B4F9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space réservé du contenu 5"/>
          <p:cNvSpPr txBox="1">
            <a:spLocks/>
          </p:cNvSpPr>
          <p:nvPr/>
        </p:nvSpPr>
        <p:spPr>
          <a:xfrm>
            <a:off x="296084" y="1064922"/>
            <a:ext cx="8376114" cy="4345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Une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ePlateforme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carrières, fournie par Job Teaser, pour mettre en relation nos entreprises partenaires, notre université et nos étudiants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8708" y="1604773"/>
            <a:ext cx="2384152" cy="4959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9C543B-17F2-46EF-9356-66E6E207D38A}"/>
              </a:ext>
            </a:extLst>
          </p:cNvPr>
          <p:cNvSpPr/>
          <p:nvPr/>
        </p:nvSpPr>
        <p:spPr>
          <a:xfrm>
            <a:off x="608590" y="1907257"/>
            <a:ext cx="7921869" cy="3898041"/>
          </a:xfrm>
          <a:prstGeom prst="rect">
            <a:avLst/>
          </a:prstGeom>
          <a:solidFill>
            <a:srgbClr val="A54F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à coins arrondis 25">
            <a:extLst>
              <a:ext uri="{FF2B5EF4-FFF2-40B4-BE49-F238E27FC236}">
                <a16:creationId xmlns:a16="http://schemas.microsoft.com/office/drawing/2014/main" id="{F21ABCEF-3BB1-442C-A777-0934B66ED8B0}"/>
              </a:ext>
            </a:extLst>
          </p:cNvPr>
          <p:cNvSpPr/>
          <p:nvPr/>
        </p:nvSpPr>
        <p:spPr>
          <a:xfrm>
            <a:off x="1842687" y="2441623"/>
            <a:ext cx="5468179" cy="2629245"/>
          </a:xfrm>
          <a:prstGeom prst="roundRect">
            <a:avLst/>
          </a:prstGeom>
          <a:solidFill>
            <a:srgbClr val="A54F29"/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C11767-EB81-40DA-BCF4-79ECB9A54DBF}"/>
              </a:ext>
            </a:extLst>
          </p:cNvPr>
          <p:cNvSpPr/>
          <p:nvPr/>
        </p:nvSpPr>
        <p:spPr>
          <a:xfrm>
            <a:off x="3353119" y="2114503"/>
            <a:ext cx="2170371" cy="934176"/>
          </a:xfrm>
          <a:prstGeom prst="rect">
            <a:avLst/>
          </a:prstGeom>
          <a:solidFill>
            <a:srgbClr val="A54F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Etudiants et </a:t>
            </a:r>
            <a:r>
              <a:rPr lang="fr-FR" dirty="0" err="1"/>
              <a:t>alumnis</a:t>
            </a:r>
            <a:endParaRPr lang="fr-FR" dirty="0"/>
          </a:p>
          <a:p>
            <a:pPr algn="ctr"/>
            <a:endParaRPr lang="fr-FR" sz="400" dirty="0"/>
          </a:p>
          <a:p>
            <a:pPr algn="ctr"/>
            <a:r>
              <a:rPr lang="fr-FR" sz="1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3 millions d’inscrits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D8361F-015F-4842-8CB6-BEBEC2EF44BC}"/>
              </a:ext>
            </a:extLst>
          </p:cNvPr>
          <p:cNvSpPr/>
          <p:nvPr/>
        </p:nvSpPr>
        <p:spPr>
          <a:xfrm>
            <a:off x="959615" y="4370186"/>
            <a:ext cx="1951892" cy="882992"/>
          </a:xfrm>
          <a:prstGeom prst="rect">
            <a:avLst/>
          </a:prstGeom>
          <a:solidFill>
            <a:srgbClr val="A54F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Entreprises</a:t>
            </a:r>
          </a:p>
          <a:p>
            <a:pPr algn="ctr"/>
            <a:endParaRPr lang="fr-FR" sz="800" dirty="0"/>
          </a:p>
          <a:p>
            <a:pPr algn="ctr"/>
            <a:r>
              <a:rPr lang="fr-FR" sz="1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</a:rPr>
              <a:t>80 000 recruteurs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773288-23F3-4501-AD91-C92E1F399584}"/>
              </a:ext>
            </a:extLst>
          </p:cNvPr>
          <p:cNvSpPr/>
          <p:nvPr/>
        </p:nvSpPr>
        <p:spPr>
          <a:xfrm>
            <a:off x="6346797" y="4140139"/>
            <a:ext cx="1689240" cy="1136916"/>
          </a:xfrm>
          <a:prstGeom prst="rect">
            <a:avLst/>
          </a:prstGeom>
          <a:solidFill>
            <a:srgbClr val="A54F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Career Centers </a:t>
            </a:r>
            <a:r>
              <a:rPr lang="fr-FR" sz="1400" dirty="0"/>
              <a:t>intégrés au sein d’ universités et d’écoles</a:t>
            </a:r>
          </a:p>
          <a:p>
            <a:pPr algn="ctr"/>
            <a:endParaRPr lang="fr-FR" sz="400" dirty="0"/>
          </a:p>
          <a:p>
            <a:pPr algn="ctr"/>
            <a:r>
              <a:rPr lang="fr-FR" sz="1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700 partenaires</a:t>
            </a:r>
          </a:p>
          <a:p>
            <a:pPr algn="ctr"/>
            <a:endParaRPr lang="fr-FR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1B0BBC1-86B9-4892-A377-A46DBCC74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23" y="3078461"/>
            <a:ext cx="3204529" cy="986226"/>
          </a:xfrm>
          <a:prstGeom prst="rect">
            <a:avLst/>
          </a:prstGeom>
          <a:solidFill>
            <a:srgbClr val="A54F29"/>
          </a:solidFill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9A2C91E-EEB6-4911-8BB1-9282FE8E220D}"/>
              </a:ext>
            </a:extLst>
          </p:cNvPr>
          <p:cNvSpPr/>
          <p:nvPr/>
        </p:nvSpPr>
        <p:spPr>
          <a:xfrm>
            <a:off x="3756229" y="3306319"/>
            <a:ext cx="2347546" cy="329383"/>
          </a:xfrm>
          <a:prstGeom prst="rect">
            <a:avLst/>
          </a:prstGeom>
          <a:solidFill>
            <a:srgbClr val="A54F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59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CDA25-72C4-4C0B-A168-4730A2D8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b="1" dirty="0">
                <a:solidFill>
                  <a:srgbClr val="B05408"/>
                </a:solidFill>
              </a:rPr>
            </a:br>
            <a:br>
              <a:rPr lang="fr-FR" b="1" dirty="0">
                <a:solidFill>
                  <a:srgbClr val="B05408"/>
                </a:solidFill>
              </a:rPr>
            </a:br>
            <a:br>
              <a:rPr lang="fr-FR" b="1" dirty="0">
                <a:solidFill>
                  <a:srgbClr val="B05408"/>
                </a:solidFill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337C9C-FE1E-43F5-8DEE-26DCD245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6859"/>
            <a:ext cx="4040188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1900" dirty="0">
                <a:solidFill>
                  <a:srgbClr val="833CCA"/>
                </a:solidFill>
              </a:rPr>
              <a:t>Les contenus publics de</a:t>
            </a:r>
          </a:p>
          <a:p>
            <a:pPr algn="ctr">
              <a:spcBef>
                <a:spcPts val="0"/>
              </a:spcBef>
            </a:pPr>
            <a:r>
              <a:rPr lang="fr-FR" sz="1900" dirty="0">
                <a:solidFill>
                  <a:srgbClr val="833CCA"/>
                </a:solidFill>
              </a:rPr>
              <a:t> </a:t>
            </a:r>
            <a:r>
              <a:rPr lang="fr-FR" sz="1900" dirty="0" err="1">
                <a:solidFill>
                  <a:srgbClr val="833CCA"/>
                </a:solidFill>
              </a:rPr>
              <a:t>JobTeaser</a:t>
            </a:r>
            <a:endParaRPr lang="fr-FR" sz="1900" dirty="0">
              <a:solidFill>
                <a:srgbClr val="833CCA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892A6A-970A-478E-806C-2A8A7C12A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140" y="2435464"/>
            <a:ext cx="4040188" cy="3529011"/>
          </a:xfrm>
          <a:solidFill>
            <a:srgbClr val="FEF4EC"/>
          </a:solidFill>
          <a:ln w="12700">
            <a:solidFill>
              <a:srgbClr val="833CCA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Offres de stage, alternance,  emploi</a:t>
            </a:r>
          </a:p>
          <a:p>
            <a:endParaRPr lang="fr-FR" sz="500" dirty="0"/>
          </a:p>
          <a:p>
            <a:endParaRPr lang="fr-FR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Evénements de recrutement</a:t>
            </a:r>
          </a:p>
          <a:p>
            <a:endParaRPr lang="fr-FR" sz="400" dirty="0"/>
          </a:p>
          <a:p>
            <a:endParaRPr lang="fr-FR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Espace de présentation des entreprises et métiers</a:t>
            </a:r>
          </a:p>
          <a:p>
            <a:endParaRPr lang="fr-FR" sz="500" dirty="0"/>
          </a:p>
          <a:p>
            <a:endParaRPr lang="fr-FR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Articles et vidéos conseils</a:t>
            </a:r>
          </a:p>
          <a:p>
            <a:endParaRPr lang="fr-FR" sz="5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900" b="1" i="1" dirty="0">
              <a:solidFill>
                <a:srgbClr val="833CCA"/>
              </a:solidFill>
            </a:endParaRPr>
          </a:p>
          <a:p>
            <a:pPr marL="0" indent="0" algn="ctr">
              <a:buNone/>
            </a:pPr>
            <a:r>
              <a:rPr lang="fr-FR" sz="1900" b="1" i="1" dirty="0">
                <a:solidFill>
                  <a:srgbClr val="833CCA"/>
                </a:solidFill>
              </a:rPr>
              <a:t>Visibles par toutes les universités et écoles équipées d’un Career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CB9EC5-55EF-4822-A8BE-F3FAC32A8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645329"/>
            <a:ext cx="4041775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fr-FR" sz="1900" dirty="0">
                <a:solidFill>
                  <a:srgbClr val="833CCA"/>
                </a:solidFill>
              </a:rPr>
              <a:t>Les contenus privés exclusifs aux étudiants de l’université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D633F8-2F71-4B95-B140-F5E9EFF7F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9881" y="2425634"/>
            <a:ext cx="4041775" cy="3548944"/>
          </a:xfrm>
          <a:solidFill>
            <a:srgbClr val="FEF4EC"/>
          </a:solidFill>
          <a:ln w="12700">
            <a:solidFill>
              <a:srgbClr val="833CCA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Vos offres : stage, alternance, emploi, job étudiant, V.I.E.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Nos événements orientation et insertion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Nos ressources (témoignages, infos pratiques, conseils)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Notre newsletter hebdomadaire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1900" b="1" i="1" dirty="0">
                <a:solidFill>
                  <a:srgbClr val="8A59BF"/>
                </a:solidFill>
              </a:rPr>
              <a:t>Visibles uniquement par nos inscrits</a:t>
            </a:r>
          </a:p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5298138-F98B-41DF-AFFC-E0FFA9D1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 </a:t>
            </a:r>
            <a:fld id="{0A7F48BD-B411-2E40-8C3B-532908A3B4F9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 descr="Logo université Le Havre quadri.jpg">
            <a:extLst>
              <a:ext uri="{FF2B5EF4-FFF2-40B4-BE49-F238E27FC236}">
                <a16:creationId xmlns:a16="http://schemas.microsoft.com/office/drawing/2014/main" id="{9C2B0D4F-14EB-4182-ADDC-45316BE06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63" y="159224"/>
            <a:ext cx="1318079" cy="7168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3332DD-EAF2-4F11-A09B-CFC1B9EE0274}"/>
              </a:ext>
            </a:extLst>
          </p:cNvPr>
          <p:cNvSpPr/>
          <p:nvPr/>
        </p:nvSpPr>
        <p:spPr>
          <a:xfrm>
            <a:off x="7347836" y="347182"/>
            <a:ext cx="98003" cy="709845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5EA83CC4-3047-4386-A23A-786BF5DF641B}"/>
              </a:ext>
            </a:extLst>
          </p:cNvPr>
          <p:cNvSpPr txBox="1">
            <a:spLocks/>
          </p:cNvSpPr>
          <p:nvPr/>
        </p:nvSpPr>
        <p:spPr>
          <a:xfrm>
            <a:off x="289559" y="397143"/>
            <a:ext cx="9655479" cy="709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A54F29"/>
                </a:solidFill>
              </a:rPr>
              <a:t>Le principe du système : </a:t>
            </a:r>
          </a:p>
          <a:p>
            <a:pPr algn="l"/>
            <a:r>
              <a:rPr lang="fr-FR" sz="2400" b="1" dirty="0">
                <a:solidFill>
                  <a:srgbClr val="A54F29"/>
                </a:solidFill>
              </a:rPr>
              <a:t>Un environnement unique avec 2 sources de contenus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D8E5864-A001-46BB-9E02-31301138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27" y="1184718"/>
            <a:ext cx="619125" cy="4953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15AAF2A-ACDB-4DAA-8FE3-FE6658D98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461" y="1147252"/>
            <a:ext cx="504825" cy="55050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B3B7854-5C28-4A9B-9FD5-12F1BC3171E2}"/>
              </a:ext>
            </a:extLst>
          </p:cNvPr>
          <p:cNvSpPr txBox="1"/>
          <p:nvPr/>
        </p:nvSpPr>
        <p:spPr>
          <a:xfrm>
            <a:off x="4261080" y="1255594"/>
            <a:ext cx="65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833CCA"/>
                </a:solidFill>
              </a:rPr>
              <a:t>+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42D1FF-E9DE-4DA1-B003-D393CE3BD395}"/>
              </a:ext>
            </a:extLst>
          </p:cNvPr>
          <p:cNvSpPr/>
          <p:nvPr/>
        </p:nvSpPr>
        <p:spPr>
          <a:xfrm>
            <a:off x="8063880" y="6220706"/>
            <a:ext cx="1080120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4DC244-0A19-4CDB-8CA7-FD81B14B89E2}"/>
              </a:ext>
            </a:extLst>
          </p:cNvPr>
          <p:cNvSpPr/>
          <p:nvPr/>
        </p:nvSpPr>
        <p:spPr>
          <a:xfrm>
            <a:off x="0" y="6205466"/>
            <a:ext cx="5418708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21BE94-1B78-4B80-B505-1E08E5A451D3}"/>
              </a:ext>
            </a:extLst>
          </p:cNvPr>
          <p:cNvSpPr/>
          <p:nvPr/>
        </p:nvSpPr>
        <p:spPr>
          <a:xfrm>
            <a:off x="0" y="374842"/>
            <a:ext cx="180000" cy="709845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50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 université Le Havre quad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91" y="159224"/>
            <a:ext cx="1552051" cy="716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6602" y="166255"/>
            <a:ext cx="81732" cy="709845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180000" y="133308"/>
            <a:ext cx="8052390" cy="70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A54F29"/>
                </a:solidFill>
              </a:rPr>
              <a:t>Déposer votre offre d’emploi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63880" y="6388346"/>
            <a:ext cx="1080120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6388346"/>
            <a:ext cx="5418708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197553"/>
            <a:ext cx="180000" cy="709845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ous-titre 4"/>
          <p:cNvSpPr txBox="1">
            <a:spLocks/>
          </p:cNvSpPr>
          <p:nvPr/>
        </p:nvSpPr>
        <p:spPr>
          <a:xfrm>
            <a:off x="537411" y="997727"/>
            <a:ext cx="3168315" cy="320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560889"/>
            <a:ext cx="2133600" cy="365125"/>
          </a:xfrm>
        </p:spPr>
        <p:txBody>
          <a:bodyPr/>
          <a:lstStyle/>
          <a:p>
            <a:fld id="{0A7F48BD-B411-2E40-8C3B-532908A3B4F9}" type="slidenum">
              <a:rPr lang="fr-FR" b="1" smtClean="0"/>
              <a:pPr/>
              <a:t>4</a:t>
            </a:fld>
            <a:endParaRPr lang="fr-FR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DB1E31-5251-4686-8863-C73926E6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0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8543" y="1517224"/>
            <a:ext cx="7219222" cy="7749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RDV sur le Career Center  de Université Le Havre Normandie</a:t>
            </a:r>
          </a:p>
          <a:p>
            <a:pPr algn="ctr"/>
            <a:r>
              <a:rPr lang="fr-FR" u="sng" dirty="0">
                <a:hlinkClick r:id="rId4"/>
              </a:rPr>
              <a:t>https://univ-lehavre.jobteaser.com/fr/recruiter_account/sign_in</a:t>
            </a:r>
            <a:r>
              <a:rPr lang="fr-FR" u="sng" dirty="0"/>
              <a:t> </a:t>
            </a:r>
            <a:r>
              <a:rPr lang="fr-FR" dirty="0"/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12991" y="2764949"/>
            <a:ext cx="53250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Cliquez sur « Offres » puis « Ajouter une offre »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61831" y="1643071"/>
            <a:ext cx="55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ym typeface="Wingdings" panose="05000000000000000000" pitchFamily="2" charset="2"/>
              </a:rPr>
              <a:t>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277330" y="2688005"/>
            <a:ext cx="55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ym typeface="Wingdings" panose="05000000000000000000" pitchFamily="2" charset="2"/>
              </a:rPr>
              <a:t>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642047" y="848519"/>
            <a:ext cx="277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A54F29"/>
                </a:solidFill>
              </a:rPr>
              <a:t>Temps estimé : 3 minutes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62CCAC1-E1D1-4FB2-A7E3-9A95054603BB}"/>
              </a:ext>
            </a:extLst>
          </p:cNvPr>
          <p:cNvPicPr/>
          <p:nvPr/>
        </p:nvPicPr>
        <p:blipFill rotWithShape="1">
          <a:blip r:embed="rId5"/>
          <a:srcRect b="52006"/>
          <a:stretch/>
        </p:blipFill>
        <p:spPr>
          <a:xfrm>
            <a:off x="573102" y="3445934"/>
            <a:ext cx="8113698" cy="235068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37131" y="4947583"/>
            <a:ext cx="1196978" cy="5346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>
            <a:cxnSpLocks/>
            <a:endCxn id="4" idx="0"/>
          </p:cNvCxnSpPr>
          <p:nvPr/>
        </p:nvCxnSpPr>
        <p:spPr>
          <a:xfrm flipH="1">
            <a:off x="935620" y="3134281"/>
            <a:ext cx="1229511" cy="18133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2B0C2DF5-68AA-4225-8F4D-44456B530B25}"/>
              </a:ext>
            </a:extLst>
          </p:cNvPr>
          <p:cNvSpPr/>
          <p:nvPr/>
        </p:nvSpPr>
        <p:spPr>
          <a:xfrm>
            <a:off x="7762761" y="4326235"/>
            <a:ext cx="791027" cy="3265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4E8ACFA-831F-4046-9128-F68C10D03568}"/>
              </a:ext>
            </a:extLst>
          </p:cNvPr>
          <p:cNvCxnSpPr>
            <a:cxnSpLocks/>
          </p:cNvCxnSpPr>
          <p:nvPr/>
        </p:nvCxnSpPr>
        <p:spPr>
          <a:xfrm>
            <a:off x="4206195" y="3198210"/>
            <a:ext cx="4002185" cy="11304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1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 université Le Havre quad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91" y="159224"/>
            <a:ext cx="1552051" cy="716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6602" y="166255"/>
            <a:ext cx="81732" cy="709845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180000" y="133308"/>
            <a:ext cx="8052390" cy="70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A54F29"/>
                </a:solidFill>
              </a:rPr>
              <a:t>Déposer votre offre d’emploi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63880" y="6388346"/>
            <a:ext cx="1080120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6388346"/>
            <a:ext cx="5418708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197553"/>
            <a:ext cx="180000" cy="709845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ous-titre 4"/>
          <p:cNvSpPr txBox="1">
            <a:spLocks/>
          </p:cNvSpPr>
          <p:nvPr/>
        </p:nvSpPr>
        <p:spPr>
          <a:xfrm>
            <a:off x="537411" y="997727"/>
            <a:ext cx="3168315" cy="320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560889"/>
            <a:ext cx="2133600" cy="365125"/>
          </a:xfrm>
        </p:spPr>
        <p:txBody>
          <a:bodyPr/>
          <a:lstStyle/>
          <a:p>
            <a:fld id="{0A7F48BD-B411-2E40-8C3B-532908A3B4F9}" type="slidenum">
              <a:rPr lang="fr-FR" b="1" smtClean="0"/>
              <a:pPr/>
              <a:t>5</a:t>
            </a:fld>
            <a:endParaRPr lang="fr-FR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DB1E31-5251-4686-8863-C73926E6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0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fr-FR" altLang="fr-F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Image 21"/>
          <p:cNvPicPr/>
          <p:nvPr/>
        </p:nvPicPr>
        <p:blipFill rotWithShape="1">
          <a:blip r:embed="rId4"/>
          <a:srcRect b="59737"/>
          <a:stretch/>
        </p:blipFill>
        <p:spPr>
          <a:xfrm>
            <a:off x="1216313" y="2275466"/>
            <a:ext cx="5760720" cy="16112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0000" y="5103629"/>
            <a:ext cx="262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&gt;&gt; Champs à renseigner 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97276"/>
              </p:ext>
            </p:extLst>
          </p:nvPr>
        </p:nvGraphicFramePr>
        <p:xfrm>
          <a:off x="2801258" y="4329208"/>
          <a:ext cx="5891080" cy="18872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45540">
                  <a:extLst>
                    <a:ext uri="{9D8B030D-6E8A-4147-A177-3AD203B41FA5}">
                      <a16:colId xmlns:a16="http://schemas.microsoft.com/office/drawing/2014/main" val="2518312545"/>
                    </a:ext>
                  </a:extLst>
                </a:gridCol>
                <a:gridCol w="2945540">
                  <a:extLst>
                    <a:ext uri="{9D8B030D-6E8A-4147-A177-3AD203B41FA5}">
                      <a16:colId xmlns:a16="http://schemas.microsoft.com/office/drawing/2014/main" val="1821252622"/>
                    </a:ext>
                  </a:extLst>
                </a:gridCol>
              </a:tblGrid>
              <a:tr h="314548">
                <a:tc>
                  <a:txBody>
                    <a:bodyPr/>
                    <a:lstStyle/>
                    <a:p>
                      <a:r>
                        <a:rPr lang="fr-FR" sz="1400" dirty="0"/>
                        <a:t>&gt; </a:t>
                      </a:r>
                      <a:r>
                        <a:rPr lang="fr-FR" sz="1400" b="0" dirty="0"/>
                        <a:t>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&gt; </a:t>
                      </a:r>
                      <a:r>
                        <a:rPr lang="fr-FR" sz="1400" b="0" dirty="0"/>
                        <a:t>Type de contrat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11613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fr-FR" sz="1400" dirty="0"/>
                        <a:t>&gt;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dirty="0"/>
                        <a:t>Secteur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&gt; 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760886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fr-FR" sz="1400" dirty="0"/>
                        <a:t>&gt;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dirty="0"/>
                        <a:t>Logo (pas obligatoire)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&gt; Expérience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10175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fr-FR" sz="1400" dirty="0"/>
                        <a:t>&gt; Titre de l’offre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&gt; Date de début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491016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fr-FR" sz="1400" dirty="0"/>
                        <a:t>&gt; 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&gt; Date limite de candidature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120142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fr-FR" sz="1400" dirty="0"/>
                        <a:t>&gt; Modalités de télétravail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&gt; Langue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515624"/>
                  </a:ext>
                </a:extLst>
              </a:tr>
            </a:tbl>
          </a:graphicData>
        </a:graphic>
      </p:graphicFrame>
      <p:sp>
        <p:nvSpPr>
          <p:cNvPr id="24" name="Ellipse 23"/>
          <p:cNvSpPr/>
          <p:nvPr/>
        </p:nvSpPr>
        <p:spPr>
          <a:xfrm>
            <a:off x="6103258" y="2747771"/>
            <a:ext cx="791027" cy="3265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70175" y="1500742"/>
            <a:ext cx="55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ym typeface="Wingdings" panose="05000000000000000000" pitchFamily="2" charset="2"/>
              </a:rPr>
              <a:t>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14886" y="1573980"/>
            <a:ext cx="730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sym typeface="Wingdings" panose="05000000000000000000" pitchFamily="2" charset="2"/>
              </a:rPr>
              <a:t>Cl</a:t>
            </a:r>
            <a:r>
              <a:rPr lang="fr-FR" b="1" dirty="0">
                <a:solidFill>
                  <a:srgbClr val="C00000"/>
                </a:solidFill>
              </a:rPr>
              <a:t>iquez sur « Créer cette offre »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DAB3E47-8D8B-4D24-8DFE-C99E56156ED3}"/>
              </a:ext>
            </a:extLst>
          </p:cNvPr>
          <p:cNvCxnSpPr>
            <a:cxnSpLocks/>
          </p:cNvCxnSpPr>
          <p:nvPr/>
        </p:nvCxnSpPr>
        <p:spPr>
          <a:xfrm>
            <a:off x="2818498" y="1961611"/>
            <a:ext cx="3734702" cy="7861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3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 université Le Havre quad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91" y="159224"/>
            <a:ext cx="1552051" cy="7168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6602" y="166255"/>
            <a:ext cx="81732" cy="709845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180000" y="133308"/>
            <a:ext cx="8052390" cy="70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A54F29"/>
                </a:solidFill>
              </a:rPr>
              <a:t>Déposer votre offre d’emploi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63880" y="6388346"/>
            <a:ext cx="1080120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6388346"/>
            <a:ext cx="5418708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197553"/>
            <a:ext cx="180000" cy="709845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ous-titre 4"/>
          <p:cNvSpPr txBox="1">
            <a:spLocks/>
          </p:cNvSpPr>
          <p:nvPr/>
        </p:nvSpPr>
        <p:spPr>
          <a:xfrm>
            <a:off x="537411" y="997727"/>
            <a:ext cx="3168315" cy="320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560889"/>
            <a:ext cx="2133600" cy="365125"/>
          </a:xfrm>
        </p:spPr>
        <p:txBody>
          <a:bodyPr/>
          <a:lstStyle/>
          <a:p>
            <a:fld id="{0A7F48BD-B411-2E40-8C3B-532908A3B4F9}" type="slidenum">
              <a:rPr lang="fr-FR" b="1" smtClean="0"/>
              <a:pPr/>
              <a:t>6</a:t>
            </a:fld>
            <a:endParaRPr lang="fr-FR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DB1E31-5251-4686-8863-C73926E6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790" y="34600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b="39592"/>
          <a:stretch/>
        </p:blipFill>
        <p:spPr>
          <a:xfrm>
            <a:off x="450604" y="1777715"/>
            <a:ext cx="3210458" cy="423051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t="60656" r="-2097"/>
          <a:stretch/>
        </p:blipFill>
        <p:spPr>
          <a:xfrm>
            <a:off x="3705726" y="2774353"/>
            <a:ext cx="2760786" cy="23207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5985" y="1110379"/>
            <a:ext cx="3710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Exemple d’offre publiée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672021" y="2142316"/>
            <a:ext cx="2170100" cy="34163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&gt; Vous recevez un email dès que votre offre est validée et publiée par l’Université Le Havre Normandie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&gt; Des statistiques sur le nombre de clics et le nombre de vues sur les offres sont accessibles</a:t>
            </a:r>
          </a:p>
        </p:txBody>
      </p:sp>
    </p:spTree>
    <p:extLst>
      <p:ext uri="{BB962C8B-B14F-4D97-AF65-F5344CB8AC3E}">
        <p14:creationId xmlns:p14="http://schemas.microsoft.com/office/powerpoint/2010/main" val="99243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 université Le Havre quad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91" y="159224"/>
            <a:ext cx="1552051" cy="7168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63880" y="6388346"/>
            <a:ext cx="1080120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6388346"/>
            <a:ext cx="5418708" cy="168873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ous-titre 4"/>
          <p:cNvSpPr txBox="1">
            <a:spLocks/>
          </p:cNvSpPr>
          <p:nvPr/>
        </p:nvSpPr>
        <p:spPr>
          <a:xfrm>
            <a:off x="537411" y="997727"/>
            <a:ext cx="3168315" cy="320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560889"/>
            <a:ext cx="2133600" cy="365125"/>
          </a:xfrm>
        </p:spPr>
        <p:txBody>
          <a:bodyPr/>
          <a:lstStyle/>
          <a:p>
            <a:fld id="{0A7F48BD-B411-2E40-8C3B-532908A3B4F9}" type="slidenum">
              <a:rPr lang="fr-FR" b="1" smtClean="0"/>
              <a:pPr/>
              <a:t>7</a:t>
            </a:fld>
            <a:endParaRPr lang="fr-FR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DB1E31-5251-4686-8863-C73926E6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01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8488" y="2196318"/>
            <a:ext cx="8168312" cy="22159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b="1" dirty="0">
                <a:solidFill>
                  <a:schemeClr val="bg1"/>
                </a:solidFill>
              </a:rPr>
              <a:t>Pour optimiser votre marque employeur, nous vous recommandons de créer votre page entreprise</a:t>
            </a: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fr-FR" b="1" dirty="0">
                <a:solidFill>
                  <a:schemeClr val="bg1"/>
                </a:solidFill>
              </a:rPr>
              <a:t>RDV sur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>
                <a:hlinkClick r:id="rId4"/>
              </a:rPr>
              <a:t>https://univ-lehavre.jobteaser.com/fr/company_account/sign_in</a:t>
            </a:r>
            <a:r>
              <a:rPr lang="fr-FR" dirty="0"/>
              <a:t> </a:t>
            </a:r>
          </a:p>
          <a:p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=&gt; Voir le guide d’utilisation Entreprises</a:t>
            </a:r>
          </a:p>
        </p:txBody>
      </p:sp>
    </p:spTree>
    <p:extLst>
      <p:ext uri="{BB962C8B-B14F-4D97-AF65-F5344CB8AC3E}">
        <p14:creationId xmlns:p14="http://schemas.microsoft.com/office/powerpoint/2010/main" val="174527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locs oran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3" y="108232"/>
            <a:ext cx="4515706" cy="2999947"/>
          </a:xfrm>
          <a:prstGeom prst="rect">
            <a:avLst/>
          </a:prstGeom>
        </p:spPr>
      </p:pic>
      <p:pic>
        <p:nvPicPr>
          <p:cNvPr id="17" name="Image 16" descr="-51-r2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91" y="1995834"/>
            <a:ext cx="9203387" cy="2234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84037" y="3333392"/>
            <a:ext cx="739606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232949" y="4246234"/>
            <a:ext cx="3935115" cy="288031"/>
          </a:xfrm>
          <a:prstGeom prst="rect">
            <a:avLst/>
          </a:prstGeom>
          <a:solidFill>
            <a:srgbClr val="A54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138631" y="-388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 descr="Logo université Le Havre quadr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8" y="5659813"/>
            <a:ext cx="2047077" cy="945523"/>
          </a:xfrm>
          <a:prstGeom prst="rect">
            <a:avLst/>
          </a:prstGeom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422228" y="3344713"/>
            <a:ext cx="8588002" cy="5566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r" defTabSz="10425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rgbClr val="A54F29"/>
                </a:solidFill>
                <a:latin typeface="+mj-lt"/>
                <a:ea typeface="+mj-ea"/>
                <a:cs typeface="+mj-cs"/>
              </a:rPr>
              <a:t>Contact</a:t>
            </a:r>
            <a:r>
              <a:rPr kumimoji="0" lang="fr-FR" sz="3600" b="1" i="0" u="none" strike="noStrike" kern="1200" spc="0" normalizeH="0" noProof="0" dirty="0">
                <a:ln>
                  <a:noFill/>
                </a:ln>
                <a:solidFill>
                  <a:srgbClr val="CC513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3600" b="1" i="0" u="none" strike="noStrike" kern="1200" spc="0" normalizeH="0" baseline="0" noProof="0" dirty="0">
              <a:ln>
                <a:noFill/>
              </a:ln>
              <a:solidFill>
                <a:srgbClr val="CC513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ous-titre 4"/>
          <p:cNvSpPr>
            <a:spLocks noGrp="1"/>
          </p:cNvSpPr>
          <p:nvPr>
            <p:ph type="subTitle" idx="1"/>
          </p:nvPr>
        </p:nvSpPr>
        <p:spPr>
          <a:xfrm>
            <a:off x="4981760" y="4214042"/>
            <a:ext cx="4027115" cy="320999"/>
          </a:xfrm>
        </p:spPr>
        <p:txBody>
          <a:bodyPr anchor="ctr" anchorCtr="0">
            <a:noAutofit/>
          </a:bodyPr>
          <a:lstStyle/>
          <a:p>
            <a:pPr algn="r">
              <a:buNone/>
            </a:pPr>
            <a:r>
              <a:rPr lang="fr-FR" sz="2000" b="1" dirty="0">
                <a:solidFill>
                  <a:schemeClr val="bg1"/>
                </a:solidFill>
              </a:rPr>
              <a:t>bipe@univ-lehavre.fr</a:t>
            </a: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-27927" y="4230739"/>
            <a:ext cx="9183959" cy="15495"/>
          </a:xfrm>
          <a:prstGeom prst="line">
            <a:avLst/>
          </a:prstGeom>
          <a:ln w="38100">
            <a:solidFill>
              <a:srgbClr val="A54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CBD5FEAC-9C1E-4044-B0D4-63F480F8B9FA}"/>
              </a:ext>
            </a:extLst>
          </p:cNvPr>
          <p:cNvSpPr txBox="1">
            <a:spLocks/>
          </p:cNvSpPr>
          <p:nvPr/>
        </p:nvSpPr>
        <p:spPr>
          <a:xfrm>
            <a:off x="5150044" y="4863638"/>
            <a:ext cx="3806967" cy="11272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>
                <a:solidFill>
                  <a:schemeClr val="tx1"/>
                </a:solidFill>
                <a:cs typeface="Arial"/>
              </a:rPr>
              <a:t>Service Universitaire de l’Insertion et de l’Orientation (SUIO)</a:t>
            </a:r>
          </a:p>
          <a:p>
            <a:pPr algn="just"/>
            <a:r>
              <a:rPr lang="fr-FR" sz="2000" dirty="0">
                <a:solidFill>
                  <a:schemeClr val="tx1"/>
                </a:solidFill>
                <a:cs typeface="Arial"/>
              </a:rPr>
              <a:t>Tél. : 02 32 74 41 31</a:t>
            </a:r>
          </a:p>
          <a:p>
            <a:pPr algn="just"/>
            <a:endParaRPr lang="fr-FR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8314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404</Words>
  <Application>Microsoft Office PowerPoint</Application>
  <PresentationFormat>Affichage à l'écran (4:3)</PresentationFormat>
  <Paragraphs>100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 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Natasha Moustique</cp:lastModifiedBy>
  <cp:revision>145</cp:revision>
  <dcterms:created xsi:type="dcterms:W3CDTF">2014-03-27T09:37:31Z</dcterms:created>
  <dcterms:modified xsi:type="dcterms:W3CDTF">2023-10-24T14:23:19Z</dcterms:modified>
</cp:coreProperties>
</file>