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27"/>
  </p:notesMasterIdLst>
  <p:sldIdLst>
    <p:sldId id="256" r:id="rId3"/>
    <p:sldId id="258" r:id="rId4"/>
    <p:sldId id="578" r:id="rId5"/>
    <p:sldId id="579" r:id="rId6"/>
    <p:sldId id="269" r:id="rId7"/>
    <p:sldId id="289" r:id="rId8"/>
    <p:sldId id="291" r:id="rId9"/>
    <p:sldId id="287" r:id="rId10"/>
    <p:sldId id="283" r:id="rId11"/>
    <p:sldId id="286" r:id="rId12"/>
    <p:sldId id="279" r:id="rId13"/>
    <p:sldId id="285" r:id="rId14"/>
    <p:sldId id="284" r:id="rId15"/>
    <p:sldId id="280" r:id="rId16"/>
    <p:sldId id="288" r:id="rId17"/>
    <p:sldId id="282" r:id="rId18"/>
    <p:sldId id="278" r:id="rId19"/>
    <p:sldId id="290" r:id="rId20"/>
    <p:sldId id="281" r:id="rId21"/>
    <p:sldId id="277" r:id="rId22"/>
    <p:sldId id="270" r:id="rId23"/>
    <p:sldId id="263" r:id="rId24"/>
    <p:sldId id="273" r:id="rId25"/>
    <p:sldId id="271" r:id="rId26"/>
  </p:sldIdLst>
  <p:sldSz cx="9144000" cy="5143500" type="screen16x9"/>
  <p:notesSz cx="9144000" cy="51435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643"/>
    <a:srgbClr val="EFB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0433" autoAdjust="0"/>
  </p:normalViewPr>
  <p:slideViewPr>
    <p:cSldViewPr>
      <p:cViewPr varScale="1">
        <p:scale>
          <a:sx n="81" d="100"/>
          <a:sy n="81" d="100"/>
        </p:scale>
        <p:origin x="1008"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F:\ORESS\04%20BASE%20DE%20DONNEES\LIVRAISON%202021\DSN2019%20ok\Tab_14_2019_Ok.od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103980752405949"/>
          <c:y val="4.108850976961214E-2"/>
          <c:w val="0.78840463692038498"/>
          <c:h val="0.79224482356372117"/>
        </c:manualLayout>
      </c:layout>
      <c:barChart>
        <c:barDir val="bar"/>
        <c:grouping val="stacked"/>
        <c:varyColors val="0"/>
        <c:ser>
          <c:idx val="0"/>
          <c:order val="0"/>
          <c:tx>
            <c:strRef>
              <c:f>Age_HF_ESS_NDIE!$C$73</c:f>
              <c:strCache>
                <c:ptCount val="1"/>
                <c:pt idx="0">
                  <c:v>Part des salariés Hommes</c:v>
                </c:pt>
              </c:strCache>
            </c:strRef>
          </c:tx>
          <c:spPr>
            <a:solidFill>
              <a:schemeClr val="accent6"/>
            </a:solidFill>
            <a:ln>
              <a:noFill/>
            </a:ln>
            <a:effectLst>
              <a:outerShdw blurRad="50800" dist="38100" dir="2700000" algn="tl" rotWithShape="0">
                <a:prstClr val="black">
                  <a:alpha val="40000"/>
                </a:prstClr>
              </a:outerShdw>
            </a:effectLst>
          </c:spPr>
          <c:invertIfNegative val="0"/>
          <c:dLbls>
            <c:dLbl>
              <c:idx val="3"/>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6-9ADB-4A8D-AC37-3F68B1475022}"/>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Age_HF_ESS_NDIE!$B$74:$B$77</c:f>
              <c:strCache>
                <c:ptCount val="4"/>
                <c:pt idx="0">
                  <c:v>25 à 29 ans</c:v>
                </c:pt>
                <c:pt idx="1">
                  <c:v>30 à 39 ans</c:v>
                </c:pt>
                <c:pt idx="2">
                  <c:v>40 à 49 ans</c:v>
                </c:pt>
                <c:pt idx="3">
                  <c:v>50 ans et plus</c:v>
                </c:pt>
              </c:strCache>
            </c:strRef>
          </c:cat>
          <c:val>
            <c:numRef>
              <c:f>Age_HF_ESS_NDIE!$C$74:$C$77</c:f>
              <c:numCache>
                <c:formatCode>0%</c:formatCode>
                <c:ptCount val="4"/>
                <c:pt idx="0">
                  <c:v>0.18351589633983437</c:v>
                </c:pt>
                <c:pt idx="1">
                  <c:v>0.24239914507079882</c:v>
                </c:pt>
                <c:pt idx="2">
                  <c:v>0.26518835158963394</c:v>
                </c:pt>
                <c:pt idx="3">
                  <c:v>0.30889660699973287</c:v>
                </c:pt>
              </c:numCache>
            </c:numRef>
          </c:val>
          <c:extLst>
            <c:ext xmlns:c16="http://schemas.microsoft.com/office/drawing/2014/chart" uri="{C3380CC4-5D6E-409C-BE32-E72D297353CC}">
              <c16:uniqueId val="{00000000-9ADB-4A8D-AC37-3F68B1475022}"/>
            </c:ext>
          </c:extLst>
        </c:ser>
        <c:ser>
          <c:idx val="1"/>
          <c:order val="1"/>
          <c:tx>
            <c:strRef>
              <c:f>Age_HF_ESS_NDIE!$D$73</c:f>
              <c:strCache>
                <c:ptCount val="1"/>
                <c:pt idx="0">
                  <c:v>Part des salariés Femmes</c:v>
                </c:pt>
              </c:strCache>
            </c:strRef>
          </c:tx>
          <c:spPr>
            <a:solidFill>
              <a:schemeClr val="accent6">
                <a:lumMod val="60000"/>
                <a:lumOff val="40000"/>
              </a:schemeClr>
            </a:solidFill>
            <a:ln>
              <a:noFill/>
            </a:ln>
            <a:effectLst>
              <a:outerShdw blurRad="50800" dist="38100" dir="2700000" algn="tl" rotWithShape="0">
                <a:prstClr val="black">
                  <a:alpha val="40000"/>
                </a:prstClr>
              </a:outerShdw>
            </a:effectLst>
          </c:spPr>
          <c:invertIfNegative val="0"/>
          <c:dLbls>
            <c:dLbl>
              <c:idx val="0"/>
              <c:tx>
                <c:rich>
                  <a:bodyPr/>
                  <a:lstStyle/>
                  <a:p>
                    <a:r>
                      <a:rPr lang="en-US"/>
                      <a:t>16%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ADB-4A8D-AC37-3F68B1475022}"/>
                </c:ext>
              </c:extLst>
            </c:dLbl>
            <c:dLbl>
              <c:idx val="1"/>
              <c:tx>
                <c:rich>
                  <a:bodyPr/>
                  <a:lstStyle/>
                  <a:p>
                    <a:r>
                      <a:rPr lang="en-US"/>
                      <a:t>25%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ADB-4A8D-AC37-3F68B1475022}"/>
                </c:ext>
              </c:extLst>
            </c:dLbl>
            <c:dLbl>
              <c:idx val="2"/>
              <c:tx>
                <c:rich>
                  <a:bodyPr/>
                  <a:lstStyle/>
                  <a:p>
                    <a:r>
                      <a:rPr lang="en-US"/>
                      <a:t>27%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ADB-4A8D-AC37-3F68B1475022}"/>
                </c:ext>
              </c:extLst>
            </c:dLbl>
            <c:dLbl>
              <c:idx val="3"/>
              <c:tx>
                <c:rich>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r>
                      <a:rPr lang="en-US" sz="1400" b="1"/>
                      <a:t>32%</a:t>
                    </a:r>
                  </a:p>
                </c:rich>
              </c:tx>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ADB-4A8D-AC37-3F68B1475022}"/>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Age_HF_ESS_NDIE!$B$74:$B$77</c:f>
              <c:strCache>
                <c:ptCount val="4"/>
                <c:pt idx="0">
                  <c:v>25 à 29 ans</c:v>
                </c:pt>
                <c:pt idx="1">
                  <c:v>30 à 39 ans</c:v>
                </c:pt>
                <c:pt idx="2">
                  <c:v>40 à 49 ans</c:v>
                </c:pt>
                <c:pt idx="3">
                  <c:v>50 ans et plus</c:v>
                </c:pt>
              </c:strCache>
            </c:strRef>
          </c:cat>
          <c:val>
            <c:numRef>
              <c:f>Age_HF_ESS_NDIE!$D$74:$D$77</c:f>
              <c:numCache>
                <c:formatCode>0%</c:formatCode>
                <c:ptCount val="4"/>
                <c:pt idx="0">
                  <c:v>-0.16427734321768281</c:v>
                </c:pt>
                <c:pt idx="1">
                  <c:v>-0.24650459240685726</c:v>
                </c:pt>
                <c:pt idx="2">
                  <c:v>-0.26796762148755826</c:v>
                </c:pt>
                <c:pt idx="3">
                  <c:v>-0.32125044288790167</c:v>
                </c:pt>
              </c:numCache>
            </c:numRef>
          </c:val>
          <c:extLst>
            <c:ext xmlns:c16="http://schemas.microsoft.com/office/drawing/2014/chart" uri="{C3380CC4-5D6E-409C-BE32-E72D297353CC}">
              <c16:uniqueId val="{00000005-9ADB-4A8D-AC37-3F68B1475022}"/>
            </c:ext>
          </c:extLst>
        </c:ser>
        <c:dLbls>
          <c:showLegendKey val="0"/>
          <c:showVal val="1"/>
          <c:showCatName val="0"/>
          <c:showSerName val="0"/>
          <c:showPercent val="0"/>
          <c:showBubbleSize val="0"/>
        </c:dLbls>
        <c:gapWidth val="95"/>
        <c:overlap val="100"/>
        <c:axId val="573612328"/>
        <c:axId val="531817544"/>
      </c:barChart>
      <c:catAx>
        <c:axId val="57361232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531817544"/>
        <c:crosses val="autoZero"/>
        <c:auto val="1"/>
        <c:lblAlgn val="ctr"/>
        <c:lblOffset val="100"/>
        <c:noMultiLvlLbl val="0"/>
      </c:catAx>
      <c:valAx>
        <c:axId val="531817544"/>
        <c:scaling>
          <c:orientation val="minMax"/>
        </c:scaling>
        <c:delete val="1"/>
        <c:axPos val="b"/>
        <c:numFmt formatCode="0%" sourceLinked="1"/>
        <c:majorTickMark val="none"/>
        <c:minorTickMark val="none"/>
        <c:tickLblPos val="nextTo"/>
        <c:crossAx val="573612328"/>
        <c:crosses val="autoZero"/>
        <c:crossBetween val="between"/>
      </c:valAx>
      <c:spPr>
        <a:noFill/>
        <a:ln>
          <a:noFill/>
        </a:ln>
        <a:effectLst/>
      </c:spPr>
    </c:plotArea>
    <c:legend>
      <c:legendPos val="t"/>
      <c:layout>
        <c:manualLayout>
          <c:xMode val="edge"/>
          <c:yMode val="edge"/>
          <c:x val="0.19891811575069637"/>
          <c:y val="0.85651576488795456"/>
          <c:w val="0.7241537912807956"/>
          <c:h val="0.14348405087011881"/>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a:noFill/>
    </a:ln>
    <a:effectLst/>
  </c:spPr>
  <c:txPr>
    <a:bodyPr/>
    <a:lstStyle/>
    <a:p>
      <a:pPr>
        <a:defRPr sz="1200"/>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F79646">
                  <a:lumMod val="60000"/>
                  <a:lumOff val="40000"/>
                </a:srgbClr>
              </a:solidFill>
              <a:ln w="19050">
                <a:solidFill>
                  <a:schemeClr val="lt1"/>
                </a:solidFill>
              </a:ln>
              <a:effectLst/>
            </c:spPr>
            <c:extLst>
              <c:ext xmlns:c16="http://schemas.microsoft.com/office/drawing/2014/chart" uri="{C3380CC4-5D6E-409C-BE32-E72D297353CC}">
                <c16:uniqueId val="{00000001-ACC1-48F5-BAB8-AA071063CA4F}"/>
              </c:ext>
            </c:extLst>
          </c:dPt>
          <c:dPt>
            <c:idx val="1"/>
            <c:bubble3D val="0"/>
            <c:spPr>
              <a:solidFill>
                <a:srgbClr val="F79646"/>
              </a:solidFill>
              <a:ln w="19050">
                <a:solidFill>
                  <a:schemeClr val="lt1"/>
                </a:solidFill>
              </a:ln>
              <a:effectLst/>
            </c:spPr>
            <c:extLst>
              <c:ext xmlns:c16="http://schemas.microsoft.com/office/drawing/2014/chart" uri="{C3380CC4-5D6E-409C-BE32-E72D297353CC}">
                <c16:uniqueId val="{00000003-ACC1-48F5-BAB8-AA071063CA4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(Feuil2!$D$5,Feuil2!$F$5)</c:f>
              <c:strCache>
                <c:ptCount val="2"/>
                <c:pt idx="0">
                  <c:v>Femmes</c:v>
                </c:pt>
                <c:pt idx="1">
                  <c:v>Hommes</c:v>
                </c:pt>
              </c:strCache>
            </c:strRef>
          </c:cat>
          <c:val>
            <c:numRef>
              <c:f>(Feuil2!$D$10,Feuil2!$F$10)</c:f>
              <c:numCache>
                <c:formatCode>0%</c:formatCode>
                <c:ptCount val="2"/>
                <c:pt idx="0">
                  <c:v>0.65984274058430681</c:v>
                </c:pt>
                <c:pt idx="1">
                  <c:v>0.34015725941569319</c:v>
                </c:pt>
              </c:numCache>
            </c:numRef>
          </c:val>
          <c:extLst>
            <c:ext xmlns:c16="http://schemas.microsoft.com/office/drawing/2014/chart" uri="{C3380CC4-5D6E-409C-BE32-E72D297353CC}">
              <c16:uniqueId val="{00000004-ACC1-48F5-BAB8-AA071063CA4F}"/>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54A485-E8B6-4AF1-B66D-73E10D4863CA}" type="doc">
      <dgm:prSet loTypeId="urn:microsoft.com/office/officeart/2005/8/layout/cycle2" loCatId="cycle" qsTypeId="urn:microsoft.com/office/officeart/2005/8/quickstyle/simple1" qsCatId="simple" csTypeId="urn:microsoft.com/office/officeart/2005/8/colors/colorful3" csCatId="colorful" phldr="1"/>
      <dgm:spPr/>
      <dgm:t>
        <a:bodyPr/>
        <a:lstStyle/>
        <a:p>
          <a:endParaRPr lang="fr-FR"/>
        </a:p>
      </dgm:t>
    </dgm:pt>
    <dgm:pt modelId="{9B7FEE51-7DA4-4570-86F3-025645CBCE19}">
      <dgm:prSet phldrT="[Texte]" custT="1"/>
      <dgm:spPr>
        <a:solidFill>
          <a:schemeClr val="accent3"/>
        </a:solidFill>
      </dgm:spPr>
      <dgm:t>
        <a:bodyPr/>
        <a:lstStyle/>
        <a:p>
          <a:r>
            <a:rPr lang="fr-FR" sz="1100" dirty="0"/>
            <a:t>Embauche</a:t>
          </a:r>
        </a:p>
      </dgm:t>
    </dgm:pt>
    <dgm:pt modelId="{89942747-AF1A-48A6-9004-E34EB8D7C6CA}" type="parTrans" cxnId="{86722F8C-9E88-4E25-8846-6906CB21048D}">
      <dgm:prSet/>
      <dgm:spPr/>
      <dgm:t>
        <a:bodyPr/>
        <a:lstStyle/>
        <a:p>
          <a:endParaRPr lang="fr-FR"/>
        </a:p>
      </dgm:t>
    </dgm:pt>
    <dgm:pt modelId="{8D82AEFC-0BF1-47E8-8CD6-62B0F532D09D}" type="sibTrans" cxnId="{86722F8C-9E88-4E25-8846-6906CB21048D}">
      <dgm:prSet/>
      <dgm:spPr/>
      <dgm:t>
        <a:bodyPr/>
        <a:lstStyle/>
        <a:p>
          <a:endParaRPr lang="fr-FR"/>
        </a:p>
      </dgm:t>
    </dgm:pt>
    <dgm:pt modelId="{24CADB4F-7AFE-4713-916A-2A3793C498D7}">
      <dgm:prSet phldrT="[Texte]" custT="1"/>
      <dgm:spPr>
        <a:solidFill>
          <a:srgbClr val="AD9667"/>
        </a:solidFill>
      </dgm:spPr>
      <dgm:t>
        <a:bodyPr/>
        <a:lstStyle/>
        <a:p>
          <a:r>
            <a:rPr lang="fr-FR" sz="1100" dirty="0"/>
            <a:t>Formation</a:t>
          </a:r>
        </a:p>
      </dgm:t>
    </dgm:pt>
    <dgm:pt modelId="{942A8526-FB77-455C-A9B1-8BC45D85A973}" type="parTrans" cxnId="{0E847A1A-B3F6-4A42-BAC5-CC802D023F23}">
      <dgm:prSet/>
      <dgm:spPr/>
      <dgm:t>
        <a:bodyPr/>
        <a:lstStyle/>
        <a:p>
          <a:endParaRPr lang="fr-FR"/>
        </a:p>
      </dgm:t>
    </dgm:pt>
    <dgm:pt modelId="{1EEEB11A-E099-4500-A2A2-A717E02C0997}" type="sibTrans" cxnId="{0E847A1A-B3F6-4A42-BAC5-CC802D023F23}">
      <dgm:prSet/>
      <dgm:spPr/>
      <dgm:t>
        <a:bodyPr/>
        <a:lstStyle/>
        <a:p>
          <a:endParaRPr lang="fr-FR"/>
        </a:p>
      </dgm:t>
    </dgm:pt>
    <dgm:pt modelId="{AF337849-190B-4992-B05C-C3F02B190975}">
      <dgm:prSet phldrT="[Texte]" custT="1"/>
      <dgm:spPr/>
      <dgm:t>
        <a:bodyPr/>
        <a:lstStyle/>
        <a:p>
          <a:r>
            <a:rPr lang="fr-FR" sz="1100" dirty="0"/>
            <a:t>Promotion</a:t>
          </a:r>
        </a:p>
      </dgm:t>
    </dgm:pt>
    <dgm:pt modelId="{69FB5432-2700-482D-99B2-04E47A264ED5}" type="parTrans" cxnId="{A7EBC9D6-2F77-4C6D-B506-2DB9E505E5F4}">
      <dgm:prSet/>
      <dgm:spPr/>
      <dgm:t>
        <a:bodyPr/>
        <a:lstStyle/>
        <a:p>
          <a:endParaRPr lang="fr-FR"/>
        </a:p>
      </dgm:t>
    </dgm:pt>
    <dgm:pt modelId="{5414097A-A6AB-4A4F-856C-AF0C7816FC6C}" type="sibTrans" cxnId="{A7EBC9D6-2F77-4C6D-B506-2DB9E505E5F4}">
      <dgm:prSet/>
      <dgm:spPr/>
      <dgm:t>
        <a:bodyPr/>
        <a:lstStyle/>
        <a:p>
          <a:endParaRPr lang="fr-FR"/>
        </a:p>
      </dgm:t>
    </dgm:pt>
    <dgm:pt modelId="{7DA803BD-793D-4B6F-8E06-EB46EA66D9FA}">
      <dgm:prSet phldrT="[Texte]" custT="1"/>
      <dgm:spPr/>
      <dgm:t>
        <a:bodyPr/>
        <a:lstStyle/>
        <a:p>
          <a:r>
            <a:rPr lang="fr-FR" sz="1000" dirty="0"/>
            <a:t>Qualification</a:t>
          </a:r>
        </a:p>
      </dgm:t>
    </dgm:pt>
    <dgm:pt modelId="{1B3D63B2-8FD3-41E3-9237-993D530B7160}" type="parTrans" cxnId="{845FC0D7-3765-48D9-BE4E-6F16147BC609}">
      <dgm:prSet/>
      <dgm:spPr/>
      <dgm:t>
        <a:bodyPr/>
        <a:lstStyle/>
        <a:p>
          <a:endParaRPr lang="fr-FR"/>
        </a:p>
      </dgm:t>
    </dgm:pt>
    <dgm:pt modelId="{A0C9CE67-B794-4512-9516-21101F83B588}" type="sibTrans" cxnId="{845FC0D7-3765-48D9-BE4E-6F16147BC609}">
      <dgm:prSet/>
      <dgm:spPr/>
      <dgm:t>
        <a:bodyPr/>
        <a:lstStyle/>
        <a:p>
          <a:endParaRPr lang="fr-FR"/>
        </a:p>
      </dgm:t>
    </dgm:pt>
    <dgm:pt modelId="{62B29478-C0F2-40D9-A933-454ADB19E996}">
      <dgm:prSet phldrT="[Texte]" custT="1"/>
      <dgm:spPr/>
      <dgm:t>
        <a:bodyPr/>
        <a:lstStyle/>
        <a:p>
          <a:r>
            <a:rPr lang="fr-FR" sz="1000" dirty="0"/>
            <a:t>Classification</a:t>
          </a:r>
        </a:p>
      </dgm:t>
    </dgm:pt>
    <dgm:pt modelId="{483DA5C4-66FE-4A98-AB69-1C78DC1CA624}" type="parTrans" cxnId="{918B3BCE-987C-4C40-A7EE-607E3BE19304}">
      <dgm:prSet/>
      <dgm:spPr/>
      <dgm:t>
        <a:bodyPr/>
        <a:lstStyle/>
        <a:p>
          <a:endParaRPr lang="fr-FR"/>
        </a:p>
      </dgm:t>
    </dgm:pt>
    <dgm:pt modelId="{27A4AED2-25A7-4DBB-B0CD-90FC4B8AE6E7}" type="sibTrans" cxnId="{918B3BCE-987C-4C40-A7EE-607E3BE19304}">
      <dgm:prSet/>
      <dgm:spPr/>
      <dgm:t>
        <a:bodyPr/>
        <a:lstStyle/>
        <a:p>
          <a:endParaRPr lang="fr-FR"/>
        </a:p>
      </dgm:t>
    </dgm:pt>
    <dgm:pt modelId="{F56E2FB4-B05F-4E57-829B-31B3524F48C3}">
      <dgm:prSet phldrT="[Texte]" custT="1"/>
      <dgm:spPr/>
      <dgm:t>
        <a:bodyPr/>
        <a:lstStyle/>
        <a:p>
          <a:r>
            <a:rPr lang="fr-FR" sz="1100" dirty="0"/>
            <a:t>Conditions de travail</a:t>
          </a:r>
        </a:p>
      </dgm:t>
    </dgm:pt>
    <dgm:pt modelId="{8A095B43-FEB9-48EB-A83C-70DF1BDC20A4}" type="parTrans" cxnId="{A2F0C0B3-73C0-4043-8E04-CC4D9B64D21D}">
      <dgm:prSet/>
      <dgm:spPr/>
      <dgm:t>
        <a:bodyPr/>
        <a:lstStyle/>
        <a:p>
          <a:endParaRPr lang="fr-FR"/>
        </a:p>
      </dgm:t>
    </dgm:pt>
    <dgm:pt modelId="{2AAC353F-9535-4BD6-9CAD-C94F7D58783C}" type="sibTrans" cxnId="{A2F0C0B3-73C0-4043-8E04-CC4D9B64D21D}">
      <dgm:prSet/>
      <dgm:spPr/>
      <dgm:t>
        <a:bodyPr/>
        <a:lstStyle/>
        <a:p>
          <a:endParaRPr lang="fr-FR"/>
        </a:p>
      </dgm:t>
    </dgm:pt>
    <dgm:pt modelId="{B8175BF4-0F5C-4CB8-B5AE-B691F11CE10B}">
      <dgm:prSet phldrT="[Texte]" custT="1"/>
      <dgm:spPr/>
      <dgm:t>
        <a:bodyPr/>
        <a:lstStyle/>
        <a:p>
          <a:r>
            <a:rPr lang="fr-FR" sz="1100" dirty="0"/>
            <a:t>Sécurité et santé au travail</a:t>
          </a:r>
        </a:p>
      </dgm:t>
    </dgm:pt>
    <dgm:pt modelId="{B2347AC2-14FA-48E9-9D76-2519AC0CC282}" type="parTrans" cxnId="{6B78FF59-3F64-46AD-8B3D-FDCE8981332E}">
      <dgm:prSet/>
      <dgm:spPr/>
      <dgm:t>
        <a:bodyPr/>
        <a:lstStyle/>
        <a:p>
          <a:endParaRPr lang="fr-FR"/>
        </a:p>
      </dgm:t>
    </dgm:pt>
    <dgm:pt modelId="{8F9BB3EF-5BE5-43AD-8C5A-CCD6ACE55B60}" type="sibTrans" cxnId="{6B78FF59-3F64-46AD-8B3D-FDCE8981332E}">
      <dgm:prSet/>
      <dgm:spPr/>
      <dgm:t>
        <a:bodyPr/>
        <a:lstStyle/>
        <a:p>
          <a:endParaRPr lang="fr-FR"/>
        </a:p>
      </dgm:t>
    </dgm:pt>
    <dgm:pt modelId="{98D6F34B-3F35-42AE-8E8B-741575445170}">
      <dgm:prSet phldrT="[Texte]" custT="1"/>
      <dgm:spPr/>
      <dgm:t>
        <a:bodyPr/>
        <a:lstStyle/>
        <a:p>
          <a:r>
            <a:rPr lang="fr-FR" sz="1100" dirty="0"/>
            <a:t>Rémunération effective</a:t>
          </a:r>
        </a:p>
      </dgm:t>
    </dgm:pt>
    <dgm:pt modelId="{69E0C9B3-5541-49EC-9773-6D0CA55A6E2F}" type="parTrans" cxnId="{F4DF93E6-B9D2-4446-82E4-132152FAE6AC}">
      <dgm:prSet/>
      <dgm:spPr/>
      <dgm:t>
        <a:bodyPr/>
        <a:lstStyle/>
        <a:p>
          <a:endParaRPr lang="fr-FR"/>
        </a:p>
      </dgm:t>
    </dgm:pt>
    <dgm:pt modelId="{BA15FE28-2AFA-48A0-B625-9D5A67098B2A}" type="sibTrans" cxnId="{F4DF93E6-B9D2-4446-82E4-132152FAE6AC}">
      <dgm:prSet/>
      <dgm:spPr/>
      <dgm:t>
        <a:bodyPr/>
        <a:lstStyle/>
        <a:p>
          <a:endParaRPr lang="fr-FR"/>
        </a:p>
      </dgm:t>
    </dgm:pt>
    <dgm:pt modelId="{AAA47F50-6B06-4D00-A139-577BFAF0EEDD}">
      <dgm:prSet phldrT="[Texte]" custT="1"/>
      <dgm:spPr/>
      <dgm:t>
        <a:bodyPr/>
        <a:lstStyle/>
        <a:p>
          <a:r>
            <a:rPr lang="fr-FR" sz="1100" dirty="0"/>
            <a:t>Articulation des temps </a:t>
          </a:r>
        </a:p>
      </dgm:t>
    </dgm:pt>
    <dgm:pt modelId="{C1D01E20-A21D-4A7F-AC64-F894618FF0EB}" type="parTrans" cxnId="{5271FF2C-CCFC-4453-A9F9-6FBAD7281F63}">
      <dgm:prSet/>
      <dgm:spPr/>
      <dgm:t>
        <a:bodyPr/>
        <a:lstStyle/>
        <a:p>
          <a:endParaRPr lang="fr-FR"/>
        </a:p>
      </dgm:t>
    </dgm:pt>
    <dgm:pt modelId="{ADC5B592-1BC1-4C2C-AE8A-4B60431F1807}" type="sibTrans" cxnId="{5271FF2C-CCFC-4453-A9F9-6FBAD7281F63}">
      <dgm:prSet/>
      <dgm:spPr/>
      <dgm:t>
        <a:bodyPr/>
        <a:lstStyle/>
        <a:p>
          <a:endParaRPr lang="fr-FR"/>
        </a:p>
      </dgm:t>
    </dgm:pt>
    <dgm:pt modelId="{1B4ED08E-7F15-48A3-AAE8-F5B317ACD181}" type="pres">
      <dgm:prSet presAssocID="{6054A485-E8B6-4AF1-B66D-73E10D4863CA}" presName="cycle" presStyleCnt="0">
        <dgm:presLayoutVars>
          <dgm:dir/>
          <dgm:resizeHandles val="exact"/>
        </dgm:presLayoutVars>
      </dgm:prSet>
      <dgm:spPr/>
    </dgm:pt>
    <dgm:pt modelId="{66F71FD5-1323-4835-9E23-6BF94808649B}" type="pres">
      <dgm:prSet presAssocID="{9B7FEE51-7DA4-4570-86F3-025645CBCE19}" presName="node" presStyleLbl="node1" presStyleIdx="0" presStyleCnt="9" custScaleX="133220" custScaleY="108116">
        <dgm:presLayoutVars>
          <dgm:bulletEnabled val="1"/>
        </dgm:presLayoutVars>
      </dgm:prSet>
      <dgm:spPr/>
    </dgm:pt>
    <dgm:pt modelId="{A2706BEC-0CAE-4A8C-9C85-CD1D1A659489}" type="pres">
      <dgm:prSet presAssocID="{8D82AEFC-0BF1-47E8-8CD6-62B0F532D09D}" presName="sibTrans" presStyleLbl="sibTrans2D1" presStyleIdx="0" presStyleCnt="9"/>
      <dgm:spPr/>
    </dgm:pt>
    <dgm:pt modelId="{0010ACBB-A926-4568-864C-3C1CE6A626B7}" type="pres">
      <dgm:prSet presAssocID="{8D82AEFC-0BF1-47E8-8CD6-62B0F532D09D}" presName="connectorText" presStyleLbl="sibTrans2D1" presStyleIdx="0" presStyleCnt="9"/>
      <dgm:spPr/>
    </dgm:pt>
    <dgm:pt modelId="{3205ED5C-5788-4C89-BC02-9CAA1FD49B7B}" type="pres">
      <dgm:prSet presAssocID="{24CADB4F-7AFE-4713-916A-2A3793C498D7}" presName="node" presStyleLbl="node1" presStyleIdx="1" presStyleCnt="9" custScaleX="132396" custScaleY="105230">
        <dgm:presLayoutVars>
          <dgm:bulletEnabled val="1"/>
        </dgm:presLayoutVars>
      </dgm:prSet>
      <dgm:spPr/>
    </dgm:pt>
    <dgm:pt modelId="{3A822FD1-D797-4524-9A89-4B3DA62CA146}" type="pres">
      <dgm:prSet presAssocID="{1EEEB11A-E099-4500-A2A2-A717E02C0997}" presName="sibTrans" presStyleLbl="sibTrans2D1" presStyleIdx="1" presStyleCnt="9"/>
      <dgm:spPr/>
    </dgm:pt>
    <dgm:pt modelId="{9E41223C-B999-4292-8965-7B4B602CEBE7}" type="pres">
      <dgm:prSet presAssocID="{1EEEB11A-E099-4500-A2A2-A717E02C0997}" presName="connectorText" presStyleLbl="sibTrans2D1" presStyleIdx="1" presStyleCnt="9"/>
      <dgm:spPr/>
    </dgm:pt>
    <dgm:pt modelId="{FFD735D2-A7FB-4F4C-BC64-60E1D4C3CF23}" type="pres">
      <dgm:prSet presAssocID="{AF337849-190B-4992-B05C-C3F02B190975}" presName="node" presStyleLbl="node1" presStyleIdx="2" presStyleCnt="9" custScaleX="130466" custScaleY="108659">
        <dgm:presLayoutVars>
          <dgm:bulletEnabled val="1"/>
        </dgm:presLayoutVars>
      </dgm:prSet>
      <dgm:spPr/>
    </dgm:pt>
    <dgm:pt modelId="{F9781D5D-DD23-4E48-B489-133F17ED74D9}" type="pres">
      <dgm:prSet presAssocID="{5414097A-A6AB-4A4F-856C-AF0C7816FC6C}" presName="sibTrans" presStyleLbl="sibTrans2D1" presStyleIdx="2" presStyleCnt="9"/>
      <dgm:spPr/>
    </dgm:pt>
    <dgm:pt modelId="{6E79781B-35EF-48F1-B646-F9EEE5815CA4}" type="pres">
      <dgm:prSet presAssocID="{5414097A-A6AB-4A4F-856C-AF0C7816FC6C}" presName="connectorText" presStyleLbl="sibTrans2D1" presStyleIdx="2" presStyleCnt="9"/>
      <dgm:spPr/>
    </dgm:pt>
    <dgm:pt modelId="{3AC7DB0B-04AB-4D4F-A1CC-25E215F5EE7E}" type="pres">
      <dgm:prSet presAssocID="{7DA803BD-793D-4B6F-8E06-EB46EA66D9FA}" presName="node" presStyleLbl="node1" presStyleIdx="3" presStyleCnt="9" custScaleX="124361" custScaleY="104565">
        <dgm:presLayoutVars>
          <dgm:bulletEnabled val="1"/>
        </dgm:presLayoutVars>
      </dgm:prSet>
      <dgm:spPr/>
    </dgm:pt>
    <dgm:pt modelId="{F614CE30-EB60-429B-BF20-564E9BFA0142}" type="pres">
      <dgm:prSet presAssocID="{A0C9CE67-B794-4512-9516-21101F83B588}" presName="sibTrans" presStyleLbl="sibTrans2D1" presStyleIdx="3" presStyleCnt="9"/>
      <dgm:spPr/>
    </dgm:pt>
    <dgm:pt modelId="{AF6A699A-8F00-4A41-A710-254CD041AEF3}" type="pres">
      <dgm:prSet presAssocID="{A0C9CE67-B794-4512-9516-21101F83B588}" presName="connectorText" presStyleLbl="sibTrans2D1" presStyleIdx="3" presStyleCnt="9"/>
      <dgm:spPr/>
    </dgm:pt>
    <dgm:pt modelId="{F41EE75F-D63F-41DA-ABBC-43C0A4EC0D6B}" type="pres">
      <dgm:prSet presAssocID="{62B29478-C0F2-40D9-A933-454ADB19E996}" presName="node" presStyleLbl="node1" presStyleIdx="4" presStyleCnt="9" custScaleX="124892" custScaleY="109227">
        <dgm:presLayoutVars>
          <dgm:bulletEnabled val="1"/>
        </dgm:presLayoutVars>
      </dgm:prSet>
      <dgm:spPr/>
    </dgm:pt>
    <dgm:pt modelId="{508BBDA1-9792-40FC-ADF2-78CC0A51A397}" type="pres">
      <dgm:prSet presAssocID="{27A4AED2-25A7-4DBB-B0CD-90FC4B8AE6E7}" presName="sibTrans" presStyleLbl="sibTrans2D1" presStyleIdx="4" presStyleCnt="9"/>
      <dgm:spPr/>
    </dgm:pt>
    <dgm:pt modelId="{B44E516F-A844-4C77-9F5E-8F2445B87343}" type="pres">
      <dgm:prSet presAssocID="{27A4AED2-25A7-4DBB-B0CD-90FC4B8AE6E7}" presName="connectorText" presStyleLbl="sibTrans2D1" presStyleIdx="4" presStyleCnt="9"/>
      <dgm:spPr/>
    </dgm:pt>
    <dgm:pt modelId="{39BCBE71-738B-4CA1-9F35-C03868BA3601}" type="pres">
      <dgm:prSet presAssocID="{F56E2FB4-B05F-4E57-829B-31B3524F48C3}" presName="node" presStyleLbl="node1" presStyleIdx="5" presStyleCnt="9" custScaleX="147722" custScaleY="101940">
        <dgm:presLayoutVars>
          <dgm:bulletEnabled val="1"/>
        </dgm:presLayoutVars>
      </dgm:prSet>
      <dgm:spPr/>
    </dgm:pt>
    <dgm:pt modelId="{A63FEBB6-9841-4CB8-B5D2-51B683694EE3}" type="pres">
      <dgm:prSet presAssocID="{2AAC353F-9535-4BD6-9CAD-C94F7D58783C}" presName="sibTrans" presStyleLbl="sibTrans2D1" presStyleIdx="5" presStyleCnt="9"/>
      <dgm:spPr/>
    </dgm:pt>
    <dgm:pt modelId="{2F70D8D8-5258-4409-BD97-D8E65774538A}" type="pres">
      <dgm:prSet presAssocID="{2AAC353F-9535-4BD6-9CAD-C94F7D58783C}" presName="connectorText" presStyleLbl="sibTrans2D1" presStyleIdx="5" presStyleCnt="9"/>
      <dgm:spPr/>
    </dgm:pt>
    <dgm:pt modelId="{0A24425C-A1C4-4CC6-A5EF-B264E7EEF85F}" type="pres">
      <dgm:prSet presAssocID="{B8175BF4-0F5C-4CB8-B5AE-B691F11CE10B}" presName="node" presStyleLbl="node1" presStyleIdx="6" presStyleCnt="9" custScaleX="156919" custScaleY="91238">
        <dgm:presLayoutVars>
          <dgm:bulletEnabled val="1"/>
        </dgm:presLayoutVars>
      </dgm:prSet>
      <dgm:spPr/>
    </dgm:pt>
    <dgm:pt modelId="{FF5968E2-E0EC-474C-9006-35503A34B976}" type="pres">
      <dgm:prSet presAssocID="{8F9BB3EF-5BE5-43AD-8C5A-CCD6ACE55B60}" presName="sibTrans" presStyleLbl="sibTrans2D1" presStyleIdx="6" presStyleCnt="9"/>
      <dgm:spPr/>
    </dgm:pt>
    <dgm:pt modelId="{343935CA-06FA-4035-8B77-19C25113D9AC}" type="pres">
      <dgm:prSet presAssocID="{8F9BB3EF-5BE5-43AD-8C5A-CCD6ACE55B60}" presName="connectorText" presStyleLbl="sibTrans2D1" presStyleIdx="6" presStyleCnt="9"/>
      <dgm:spPr/>
    </dgm:pt>
    <dgm:pt modelId="{E20D5FAD-A9C8-4BCC-B117-324659CA67F7}" type="pres">
      <dgm:prSet presAssocID="{98D6F34B-3F35-42AE-8E8B-741575445170}" presName="node" presStyleLbl="node1" presStyleIdx="7" presStyleCnt="9" custScaleX="150290" custScaleY="125224">
        <dgm:presLayoutVars>
          <dgm:bulletEnabled val="1"/>
        </dgm:presLayoutVars>
      </dgm:prSet>
      <dgm:spPr/>
    </dgm:pt>
    <dgm:pt modelId="{3465E69C-015E-4D19-A23A-9B1769A660C1}" type="pres">
      <dgm:prSet presAssocID="{BA15FE28-2AFA-48A0-B625-9D5A67098B2A}" presName="sibTrans" presStyleLbl="sibTrans2D1" presStyleIdx="7" presStyleCnt="9"/>
      <dgm:spPr/>
    </dgm:pt>
    <dgm:pt modelId="{F216D991-E8FE-4F72-ADC6-C7BDC667ED96}" type="pres">
      <dgm:prSet presAssocID="{BA15FE28-2AFA-48A0-B625-9D5A67098B2A}" presName="connectorText" presStyleLbl="sibTrans2D1" presStyleIdx="7" presStyleCnt="9"/>
      <dgm:spPr/>
    </dgm:pt>
    <dgm:pt modelId="{4A533389-C053-4EA9-BDF4-40479D4B56D9}" type="pres">
      <dgm:prSet presAssocID="{AAA47F50-6B06-4D00-A139-577BFAF0EEDD}" presName="node" presStyleLbl="node1" presStyleIdx="8" presStyleCnt="9" custScaleX="137741" custScaleY="88558">
        <dgm:presLayoutVars>
          <dgm:bulletEnabled val="1"/>
        </dgm:presLayoutVars>
      </dgm:prSet>
      <dgm:spPr/>
    </dgm:pt>
    <dgm:pt modelId="{3073AA63-8FA5-4929-AC4C-70EC58F21073}" type="pres">
      <dgm:prSet presAssocID="{ADC5B592-1BC1-4C2C-AE8A-4B60431F1807}" presName="sibTrans" presStyleLbl="sibTrans2D1" presStyleIdx="8" presStyleCnt="9"/>
      <dgm:spPr/>
    </dgm:pt>
    <dgm:pt modelId="{4048A955-1A8D-428A-93CB-FCA857C0CD6B}" type="pres">
      <dgm:prSet presAssocID="{ADC5B592-1BC1-4C2C-AE8A-4B60431F1807}" presName="connectorText" presStyleLbl="sibTrans2D1" presStyleIdx="8" presStyleCnt="9"/>
      <dgm:spPr/>
    </dgm:pt>
  </dgm:ptLst>
  <dgm:cxnLst>
    <dgm:cxn modelId="{18153C04-0B17-42D0-8F49-BA75923D6A23}" type="presOf" srcId="{1EEEB11A-E099-4500-A2A2-A717E02C0997}" destId="{9E41223C-B999-4292-8965-7B4B602CEBE7}" srcOrd="1" destOrd="0" presId="urn:microsoft.com/office/officeart/2005/8/layout/cycle2"/>
    <dgm:cxn modelId="{20CEDD0A-447A-48BA-BBB3-7D8B9D1400F1}" type="presOf" srcId="{62B29478-C0F2-40D9-A933-454ADB19E996}" destId="{F41EE75F-D63F-41DA-ABBC-43C0A4EC0D6B}" srcOrd="0" destOrd="0" presId="urn:microsoft.com/office/officeart/2005/8/layout/cycle2"/>
    <dgm:cxn modelId="{0E847A1A-B3F6-4A42-BAC5-CC802D023F23}" srcId="{6054A485-E8B6-4AF1-B66D-73E10D4863CA}" destId="{24CADB4F-7AFE-4713-916A-2A3793C498D7}" srcOrd="1" destOrd="0" parTransId="{942A8526-FB77-455C-A9B1-8BC45D85A973}" sibTransId="{1EEEB11A-E099-4500-A2A2-A717E02C0997}"/>
    <dgm:cxn modelId="{8895AE22-450B-4850-82CA-82DEC8AFEE20}" type="presOf" srcId="{8D82AEFC-0BF1-47E8-8CD6-62B0F532D09D}" destId="{A2706BEC-0CAE-4A8C-9C85-CD1D1A659489}" srcOrd="0" destOrd="0" presId="urn:microsoft.com/office/officeart/2005/8/layout/cycle2"/>
    <dgm:cxn modelId="{5271FF2C-CCFC-4453-A9F9-6FBAD7281F63}" srcId="{6054A485-E8B6-4AF1-B66D-73E10D4863CA}" destId="{AAA47F50-6B06-4D00-A139-577BFAF0EEDD}" srcOrd="8" destOrd="0" parTransId="{C1D01E20-A21D-4A7F-AC64-F894618FF0EB}" sibTransId="{ADC5B592-1BC1-4C2C-AE8A-4B60431F1807}"/>
    <dgm:cxn modelId="{6D358D5C-3316-4E86-A1E9-1EF747A392F3}" type="presOf" srcId="{27A4AED2-25A7-4DBB-B0CD-90FC4B8AE6E7}" destId="{508BBDA1-9792-40FC-ADF2-78CC0A51A397}" srcOrd="0" destOrd="0" presId="urn:microsoft.com/office/officeart/2005/8/layout/cycle2"/>
    <dgm:cxn modelId="{5CF26061-687A-41CF-9648-DDBAFCB5633F}" type="presOf" srcId="{8F9BB3EF-5BE5-43AD-8C5A-CCD6ACE55B60}" destId="{FF5968E2-E0EC-474C-9006-35503A34B976}" srcOrd="0" destOrd="0" presId="urn:microsoft.com/office/officeart/2005/8/layout/cycle2"/>
    <dgm:cxn modelId="{A4D9134A-4A92-4F6F-B639-7C1B1F462DEA}" type="presOf" srcId="{2AAC353F-9535-4BD6-9CAD-C94F7D58783C}" destId="{2F70D8D8-5258-4409-BD97-D8E65774538A}" srcOrd="1" destOrd="0" presId="urn:microsoft.com/office/officeart/2005/8/layout/cycle2"/>
    <dgm:cxn modelId="{C1F0FB4A-7278-4D5A-B735-3A7977613929}" type="presOf" srcId="{1EEEB11A-E099-4500-A2A2-A717E02C0997}" destId="{3A822FD1-D797-4524-9A89-4B3DA62CA146}" srcOrd="0" destOrd="0" presId="urn:microsoft.com/office/officeart/2005/8/layout/cycle2"/>
    <dgm:cxn modelId="{73F1FB4A-2EB5-410C-BC9C-09A3350E6963}" type="presOf" srcId="{5414097A-A6AB-4A4F-856C-AF0C7816FC6C}" destId="{F9781D5D-DD23-4E48-B489-133F17ED74D9}" srcOrd="0" destOrd="0" presId="urn:microsoft.com/office/officeart/2005/8/layout/cycle2"/>
    <dgm:cxn modelId="{8E91BA6D-0C0D-44C4-8A1D-059BDE8FADBE}" type="presOf" srcId="{B8175BF4-0F5C-4CB8-B5AE-B691F11CE10B}" destId="{0A24425C-A1C4-4CC6-A5EF-B264E7EEF85F}" srcOrd="0" destOrd="0" presId="urn:microsoft.com/office/officeart/2005/8/layout/cycle2"/>
    <dgm:cxn modelId="{8D0D144E-E0AC-414C-A96D-8A3B498A9BAC}" type="presOf" srcId="{AAA47F50-6B06-4D00-A139-577BFAF0EEDD}" destId="{4A533389-C053-4EA9-BDF4-40479D4B56D9}" srcOrd="0" destOrd="0" presId="urn:microsoft.com/office/officeart/2005/8/layout/cycle2"/>
    <dgm:cxn modelId="{6B901652-BD90-4A1B-8C45-AD4DED082963}" type="presOf" srcId="{24CADB4F-7AFE-4713-916A-2A3793C498D7}" destId="{3205ED5C-5788-4C89-BC02-9CAA1FD49B7B}" srcOrd="0" destOrd="0" presId="urn:microsoft.com/office/officeart/2005/8/layout/cycle2"/>
    <dgm:cxn modelId="{CF90A659-A9F7-411A-B6D3-83CB1F9EC865}" type="presOf" srcId="{F56E2FB4-B05F-4E57-829B-31B3524F48C3}" destId="{39BCBE71-738B-4CA1-9F35-C03868BA3601}" srcOrd="0" destOrd="0" presId="urn:microsoft.com/office/officeart/2005/8/layout/cycle2"/>
    <dgm:cxn modelId="{6B78FF59-3F64-46AD-8B3D-FDCE8981332E}" srcId="{6054A485-E8B6-4AF1-B66D-73E10D4863CA}" destId="{B8175BF4-0F5C-4CB8-B5AE-B691F11CE10B}" srcOrd="6" destOrd="0" parTransId="{B2347AC2-14FA-48E9-9D76-2519AC0CC282}" sibTransId="{8F9BB3EF-5BE5-43AD-8C5A-CCD6ACE55B60}"/>
    <dgm:cxn modelId="{4F57CD7B-40B8-48BB-888A-F60EE52BCA2A}" type="presOf" srcId="{7DA803BD-793D-4B6F-8E06-EB46EA66D9FA}" destId="{3AC7DB0B-04AB-4D4F-A1CC-25E215F5EE7E}" srcOrd="0" destOrd="0" presId="urn:microsoft.com/office/officeart/2005/8/layout/cycle2"/>
    <dgm:cxn modelId="{047E3589-E079-4EB8-B465-84B5F9B8FE8C}" type="presOf" srcId="{2AAC353F-9535-4BD6-9CAD-C94F7D58783C}" destId="{A63FEBB6-9841-4CB8-B5D2-51B683694EE3}" srcOrd="0" destOrd="0" presId="urn:microsoft.com/office/officeart/2005/8/layout/cycle2"/>
    <dgm:cxn modelId="{86722F8C-9E88-4E25-8846-6906CB21048D}" srcId="{6054A485-E8B6-4AF1-B66D-73E10D4863CA}" destId="{9B7FEE51-7DA4-4570-86F3-025645CBCE19}" srcOrd="0" destOrd="0" parTransId="{89942747-AF1A-48A6-9004-E34EB8D7C6CA}" sibTransId="{8D82AEFC-0BF1-47E8-8CD6-62B0F532D09D}"/>
    <dgm:cxn modelId="{DFA1B28E-726D-41D7-B7D6-F698E41DBEFC}" type="presOf" srcId="{9B7FEE51-7DA4-4570-86F3-025645CBCE19}" destId="{66F71FD5-1323-4835-9E23-6BF94808649B}" srcOrd="0" destOrd="0" presId="urn:microsoft.com/office/officeart/2005/8/layout/cycle2"/>
    <dgm:cxn modelId="{8F9AF099-2843-4A4C-8BF8-73C5A26D0CF6}" type="presOf" srcId="{ADC5B592-1BC1-4C2C-AE8A-4B60431F1807}" destId="{3073AA63-8FA5-4929-AC4C-70EC58F21073}" srcOrd="0" destOrd="0" presId="urn:microsoft.com/office/officeart/2005/8/layout/cycle2"/>
    <dgm:cxn modelId="{40EF3BA3-E903-4A49-9EBD-54FECD0D0484}" type="presOf" srcId="{8F9BB3EF-5BE5-43AD-8C5A-CCD6ACE55B60}" destId="{343935CA-06FA-4035-8B77-19C25113D9AC}" srcOrd="1" destOrd="0" presId="urn:microsoft.com/office/officeart/2005/8/layout/cycle2"/>
    <dgm:cxn modelId="{B79CD5A4-8DCF-4F95-9E3C-536E10E79BF1}" type="presOf" srcId="{8D82AEFC-0BF1-47E8-8CD6-62B0F532D09D}" destId="{0010ACBB-A926-4568-864C-3C1CE6A626B7}" srcOrd="1" destOrd="0" presId="urn:microsoft.com/office/officeart/2005/8/layout/cycle2"/>
    <dgm:cxn modelId="{A2F0C0B3-73C0-4043-8E04-CC4D9B64D21D}" srcId="{6054A485-E8B6-4AF1-B66D-73E10D4863CA}" destId="{F56E2FB4-B05F-4E57-829B-31B3524F48C3}" srcOrd="5" destOrd="0" parTransId="{8A095B43-FEB9-48EB-A83C-70DF1BDC20A4}" sibTransId="{2AAC353F-9535-4BD6-9CAD-C94F7D58783C}"/>
    <dgm:cxn modelId="{3D1B9DB5-22D8-4B3E-8D17-C57DCFAC9033}" type="presOf" srcId="{A0C9CE67-B794-4512-9516-21101F83B588}" destId="{F614CE30-EB60-429B-BF20-564E9BFA0142}" srcOrd="0" destOrd="0" presId="urn:microsoft.com/office/officeart/2005/8/layout/cycle2"/>
    <dgm:cxn modelId="{14E397B7-603E-48B8-A148-AAF065633D98}" type="presOf" srcId="{A0C9CE67-B794-4512-9516-21101F83B588}" destId="{AF6A699A-8F00-4A41-A710-254CD041AEF3}" srcOrd="1" destOrd="0" presId="urn:microsoft.com/office/officeart/2005/8/layout/cycle2"/>
    <dgm:cxn modelId="{771B69B9-AFD6-4DF6-B3F2-510DC25F8467}" type="presOf" srcId="{BA15FE28-2AFA-48A0-B625-9D5A67098B2A}" destId="{F216D991-E8FE-4F72-ADC6-C7BDC667ED96}" srcOrd="1" destOrd="0" presId="urn:microsoft.com/office/officeart/2005/8/layout/cycle2"/>
    <dgm:cxn modelId="{402A25BD-991A-46BA-B14A-B3F3E8C942BF}" type="presOf" srcId="{ADC5B592-1BC1-4C2C-AE8A-4B60431F1807}" destId="{4048A955-1A8D-428A-93CB-FCA857C0CD6B}" srcOrd="1" destOrd="0" presId="urn:microsoft.com/office/officeart/2005/8/layout/cycle2"/>
    <dgm:cxn modelId="{696938BF-14DA-4004-BD3E-DA00BFC9D2B2}" type="presOf" srcId="{6054A485-E8B6-4AF1-B66D-73E10D4863CA}" destId="{1B4ED08E-7F15-48A3-AAE8-F5B317ACD181}" srcOrd="0" destOrd="0" presId="urn:microsoft.com/office/officeart/2005/8/layout/cycle2"/>
    <dgm:cxn modelId="{47AFC3C3-BEAE-4663-98CE-2B354F38DCD7}" type="presOf" srcId="{AF337849-190B-4992-B05C-C3F02B190975}" destId="{FFD735D2-A7FB-4F4C-BC64-60E1D4C3CF23}" srcOrd="0" destOrd="0" presId="urn:microsoft.com/office/officeart/2005/8/layout/cycle2"/>
    <dgm:cxn modelId="{1D6362C8-D32B-4E7C-9210-F90246550B44}" type="presOf" srcId="{BA15FE28-2AFA-48A0-B625-9D5A67098B2A}" destId="{3465E69C-015E-4D19-A23A-9B1769A660C1}" srcOrd="0" destOrd="0" presId="urn:microsoft.com/office/officeart/2005/8/layout/cycle2"/>
    <dgm:cxn modelId="{918B3BCE-987C-4C40-A7EE-607E3BE19304}" srcId="{6054A485-E8B6-4AF1-B66D-73E10D4863CA}" destId="{62B29478-C0F2-40D9-A933-454ADB19E996}" srcOrd="4" destOrd="0" parTransId="{483DA5C4-66FE-4A98-AB69-1C78DC1CA624}" sibTransId="{27A4AED2-25A7-4DBB-B0CD-90FC4B8AE6E7}"/>
    <dgm:cxn modelId="{D2C110D1-F998-4E1E-8EFE-83364618EF52}" type="presOf" srcId="{27A4AED2-25A7-4DBB-B0CD-90FC4B8AE6E7}" destId="{B44E516F-A844-4C77-9F5E-8F2445B87343}" srcOrd="1" destOrd="0" presId="urn:microsoft.com/office/officeart/2005/8/layout/cycle2"/>
    <dgm:cxn modelId="{FA65CAD5-AF79-4EA3-98BF-7BF85ACE8861}" type="presOf" srcId="{98D6F34B-3F35-42AE-8E8B-741575445170}" destId="{E20D5FAD-A9C8-4BCC-B117-324659CA67F7}" srcOrd="0" destOrd="0" presId="urn:microsoft.com/office/officeart/2005/8/layout/cycle2"/>
    <dgm:cxn modelId="{A7EBC9D6-2F77-4C6D-B506-2DB9E505E5F4}" srcId="{6054A485-E8B6-4AF1-B66D-73E10D4863CA}" destId="{AF337849-190B-4992-B05C-C3F02B190975}" srcOrd="2" destOrd="0" parTransId="{69FB5432-2700-482D-99B2-04E47A264ED5}" sibTransId="{5414097A-A6AB-4A4F-856C-AF0C7816FC6C}"/>
    <dgm:cxn modelId="{845FC0D7-3765-48D9-BE4E-6F16147BC609}" srcId="{6054A485-E8B6-4AF1-B66D-73E10D4863CA}" destId="{7DA803BD-793D-4B6F-8E06-EB46EA66D9FA}" srcOrd="3" destOrd="0" parTransId="{1B3D63B2-8FD3-41E3-9237-993D530B7160}" sibTransId="{A0C9CE67-B794-4512-9516-21101F83B588}"/>
    <dgm:cxn modelId="{A66F68E3-9878-4039-8E53-70FBFC3B0624}" type="presOf" srcId="{5414097A-A6AB-4A4F-856C-AF0C7816FC6C}" destId="{6E79781B-35EF-48F1-B646-F9EEE5815CA4}" srcOrd="1" destOrd="0" presId="urn:microsoft.com/office/officeart/2005/8/layout/cycle2"/>
    <dgm:cxn modelId="{F4DF93E6-B9D2-4446-82E4-132152FAE6AC}" srcId="{6054A485-E8B6-4AF1-B66D-73E10D4863CA}" destId="{98D6F34B-3F35-42AE-8E8B-741575445170}" srcOrd="7" destOrd="0" parTransId="{69E0C9B3-5541-49EC-9773-6D0CA55A6E2F}" sibTransId="{BA15FE28-2AFA-48A0-B625-9D5A67098B2A}"/>
    <dgm:cxn modelId="{059F0804-D0A3-4F22-9824-2C031CBED545}" type="presParOf" srcId="{1B4ED08E-7F15-48A3-AAE8-F5B317ACD181}" destId="{66F71FD5-1323-4835-9E23-6BF94808649B}" srcOrd="0" destOrd="0" presId="urn:microsoft.com/office/officeart/2005/8/layout/cycle2"/>
    <dgm:cxn modelId="{3AC4F400-7F66-46F0-BB46-EF2F229E96A8}" type="presParOf" srcId="{1B4ED08E-7F15-48A3-AAE8-F5B317ACD181}" destId="{A2706BEC-0CAE-4A8C-9C85-CD1D1A659489}" srcOrd="1" destOrd="0" presId="urn:microsoft.com/office/officeart/2005/8/layout/cycle2"/>
    <dgm:cxn modelId="{10392C54-2F43-4231-9FAB-3DE702BAEB3D}" type="presParOf" srcId="{A2706BEC-0CAE-4A8C-9C85-CD1D1A659489}" destId="{0010ACBB-A926-4568-864C-3C1CE6A626B7}" srcOrd="0" destOrd="0" presId="urn:microsoft.com/office/officeart/2005/8/layout/cycle2"/>
    <dgm:cxn modelId="{7EE30A7E-F043-480C-AC3C-83FEA760671D}" type="presParOf" srcId="{1B4ED08E-7F15-48A3-AAE8-F5B317ACD181}" destId="{3205ED5C-5788-4C89-BC02-9CAA1FD49B7B}" srcOrd="2" destOrd="0" presId="urn:microsoft.com/office/officeart/2005/8/layout/cycle2"/>
    <dgm:cxn modelId="{C4FD9712-039D-4E34-97C6-BFE5B26237D6}" type="presParOf" srcId="{1B4ED08E-7F15-48A3-AAE8-F5B317ACD181}" destId="{3A822FD1-D797-4524-9A89-4B3DA62CA146}" srcOrd="3" destOrd="0" presId="urn:microsoft.com/office/officeart/2005/8/layout/cycle2"/>
    <dgm:cxn modelId="{83CBD707-6634-497A-BCBC-2B3E1A31E912}" type="presParOf" srcId="{3A822FD1-D797-4524-9A89-4B3DA62CA146}" destId="{9E41223C-B999-4292-8965-7B4B602CEBE7}" srcOrd="0" destOrd="0" presId="urn:microsoft.com/office/officeart/2005/8/layout/cycle2"/>
    <dgm:cxn modelId="{75E0C7F6-1B08-4808-8F5A-00AF6EEE8074}" type="presParOf" srcId="{1B4ED08E-7F15-48A3-AAE8-F5B317ACD181}" destId="{FFD735D2-A7FB-4F4C-BC64-60E1D4C3CF23}" srcOrd="4" destOrd="0" presId="urn:microsoft.com/office/officeart/2005/8/layout/cycle2"/>
    <dgm:cxn modelId="{47213AA8-1482-40D5-AA5C-F01CD528FE54}" type="presParOf" srcId="{1B4ED08E-7F15-48A3-AAE8-F5B317ACD181}" destId="{F9781D5D-DD23-4E48-B489-133F17ED74D9}" srcOrd="5" destOrd="0" presId="urn:microsoft.com/office/officeart/2005/8/layout/cycle2"/>
    <dgm:cxn modelId="{3E50F2BA-7F6C-40F9-BC37-0CF63D262A0D}" type="presParOf" srcId="{F9781D5D-DD23-4E48-B489-133F17ED74D9}" destId="{6E79781B-35EF-48F1-B646-F9EEE5815CA4}" srcOrd="0" destOrd="0" presId="urn:microsoft.com/office/officeart/2005/8/layout/cycle2"/>
    <dgm:cxn modelId="{9F92AEC5-C76D-4F81-A3F5-AD0C33561BE5}" type="presParOf" srcId="{1B4ED08E-7F15-48A3-AAE8-F5B317ACD181}" destId="{3AC7DB0B-04AB-4D4F-A1CC-25E215F5EE7E}" srcOrd="6" destOrd="0" presId="urn:microsoft.com/office/officeart/2005/8/layout/cycle2"/>
    <dgm:cxn modelId="{FD501112-D11D-4A20-8156-A5A76C20A1A2}" type="presParOf" srcId="{1B4ED08E-7F15-48A3-AAE8-F5B317ACD181}" destId="{F614CE30-EB60-429B-BF20-564E9BFA0142}" srcOrd="7" destOrd="0" presId="urn:microsoft.com/office/officeart/2005/8/layout/cycle2"/>
    <dgm:cxn modelId="{9ECB00D0-12D1-4900-A477-2FAF7FE34F2D}" type="presParOf" srcId="{F614CE30-EB60-429B-BF20-564E9BFA0142}" destId="{AF6A699A-8F00-4A41-A710-254CD041AEF3}" srcOrd="0" destOrd="0" presId="urn:microsoft.com/office/officeart/2005/8/layout/cycle2"/>
    <dgm:cxn modelId="{DEF2CE26-BEE9-444B-9D02-F1AAB6886589}" type="presParOf" srcId="{1B4ED08E-7F15-48A3-AAE8-F5B317ACD181}" destId="{F41EE75F-D63F-41DA-ABBC-43C0A4EC0D6B}" srcOrd="8" destOrd="0" presId="urn:microsoft.com/office/officeart/2005/8/layout/cycle2"/>
    <dgm:cxn modelId="{0D33AD03-0D86-45BD-8DDA-963A3EFC66A8}" type="presParOf" srcId="{1B4ED08E-7F15-48A3-AAE8-F5B317ACD181}" destId="{508BBDA1-9792-40FC-ADF2-78CC0A51A397}" srcOrd="9" destOrd="0" presId="urn:microsoft.com/office/officeart/2005/8/layout/cycle2"/>
    <dgm:cxn modelId="{4785ECC5-2F43-4B58-B65A-2535835E3E1F}" type="presParOf" srcId="{508BBDA1-9792-40FC-ADF2-78CC0A51A397}" destId="{B44E516F-A844-4C77-9F5E-8F2445B87343}" srcOrd="0" destOrd="0" presId="urn:microsoft.com/office/officeart/2005/8/layout/cycle2"/>
    <dgm:cxn modelId="{8172D7C4-D242-4EEA-A779-CA8F0B8F50FC}" type="presParOf" srcId="{1B4ED08E-7F15-48A3-AAE8-F5B317ACD181}" destId="{39BCBE71-738B-4CA1-9F35-C03868BA3601}" srcOrd="10" destOrd="0" presId="urn:microsoft.com/office/officeart/2005/8/layout/cycle2"/>
    <dgm:cxn modelId="{39BEBA19-997E-41EA-A328-D9EC3A612686}" type="presParOf" srcId="{1B4ED08E-7F15-48A3-AAE8-F5B317ACD181}" destId="{A63FEBB6-9841-4CB8-B5D2-51B683694EE3}" srcOrd="11" destOrd="0" presId="urn:microsoft.com/office/officeart/2005/8/layout/cycle2"/>
    <dgm:cxn modelId="{AF1D8405-003A-4ADF-AC2D-B152E58F077A}" type="presParOf" srcId="{A63FEBB6-9841-4CB8-B5D2-51B683694EE3}" destId="{2F70D8D8-5258-4409-BD97-D8E65774538A}" srcOrd="0" destOrd="0" presId="urn:microsoft.com/office/officeart/2005/8/layout/cycle2"/>
    <dgm:cxn modelId="{3F27F287-4C1D-496F-B576-A0F4362D6951}" type="presParOf" srcId="{1B4ED08E-7F15-48A3-AAE8-F5B317ACD181}" destId="{0A24425C-A1C4-4CC6-A5EF-B264E7EEF85F}" srcOrd="12" destOrd="0" presId="urn:microsoft.com/office/officeart/2005/8/layout/cycle2"/>
    <dgm:cxn modelId="{CB30B272-6FCC-45CE-9BF2-D3554D9211FE}" type="presParOf" srcId="{1B4ED08E-7F15-48A3-AAE8-F5B317ACD181}" destId="{FF5968E2-E0EC-474C-9006-35503A34B976}" srcOrd="13" destOrd="0" presId="urn:microsoft.com/office/officeart/2005/8/layout/cycle2"/>
    <dgm:cxn modelId="{2D2D2168-AA42-405B-89C4-44B8C9BF7C6F}" type="presParOf" srcId="{FF5968E2-E0EC-474C-9006-35503A34B976}" destId="{343935CA-06FA-4035-8B77-19C25113D9AC}" srcOrd="0" destOrd="0" presId="urn:microsoft.com/office/officeart/2005/8/layout/cycle2"/>
    <dgm:cxn modelId="{885630F4-67E7-4B9C-8A90-725A6450B230}" type="presParOf" srcId="{1B4ED08E-7F15-48A3-AAE8-F5B317ACD181}" destId="{E20D5FAD-A9C8-4BCC-B117-324659CA67F7}" srcOrd="14" destOrd="0" presId="urn:microsoft.com/office/officeart/2005/8/layout/cycle2"/>
    <dgm:cxn modelId="{8CDA1CFF-760C-47FD-835B-611C1A290AF6}" type="presParOf" srcId="{1B4ED08E-7F15-48A3-AAE8-F5B317ACD181}" destId="{3465E69C-015E-4D19-A23A-9B1769A660C1}" srcOrd="15" destOrd="0" presId="urn:microsoft.com/office/officeart/2005/8/layout/cycle2"/>
    <dgm:cxn modelId="{858CB004-67DE-47F8-8512-5A0331765CEB}" type="presParOf" srcId="{3465E69C-015E-4D19-A23A-9B1769A660C1}" destId="{F216D991-E8FE-4F72-ADC6-C7BDC667ED96}" srcOrd="0" destOrd="0" presId="urn:microsoft.com/office/officeart/2005/8/layout/cycle2"/>
    <dgm:cxn modelId="{DFDE4418-C9DA-47B0-AF3A-D371F020CD3D}" type="presParOf" srcId="{1B4ED08E-7F15-48A3-AAE8-F5B317ACD181}" destId="{4A533389-C053-4EA9-BDF4-40479D4B56D9}" srcOrd="16" destOrd="0" presId="urn:microsoft.com/office/officeart/2005/8/layout/cycle2"/>
    <dgm:cxn modelId="{E3F97BB1-6BC6-419C-BBBD-D8A8EE056D5E}" type="presParOf" srcId="{1B4ED08E-7F15-48A3-AAE8-F5B317ACD181}" destId="{3073AA63-8FA5-4929-AC4C-70EC58F21073}" srcOrd="17" destOrd="0" presId="urn:microsoft.com/office/officeart/2005/8/layout/cycle2"/>
    <dgm:cxn modelId="{B7C1B876-F020-4CC9-8E0E-990AF42FE71E}" type="presParOf" srcId="{3073AA63-8FA5-4929-AC4C-70EC58F21073}" destId="{4048A955-1A8D-428A-93CB-FCA857C0CD6B}" srcOrd="0" destOrd="0" presId="urn:microsoft.com/office/officeart/2005/8/layout/cycle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0A348B-DF01-4016-BD19-120BF74FEFDD}" type="doc">
      <dgm:prSet loTypeId="urn:microsoft.com/office/officeart/2005/8/layout/radial5" loCatId="cycle" qsTypeId="urn:microsoft.com/office/officeart/2005/8/quickstyle/simple1" qsCatId="simple" csTypeId="urn:microsoft.com/office/officeart/2005/8/colors/colorful3" csCatId="colorful" phldr="1"/>
      <dgm:spPr/>
      <dgm:t>
        <a:bodyPr/>
        <a:lstStyle/>
        <a:p>
          <a:endParaRPr lang="fr-FR"/>
        </a:p>
      </dgm:t>
    </dgm:pt>
    <dgm:pt modelId="{9615788E-DE12-4694-B5A2-5A31ABE38A56}">
      <dgm:prSet phldrT="[Texte]"/>
      <dgm:spPr/>
      <dgm:t>
        <a:bodyPr/>
        <a:lstStyle/>
        <a:p>
          <a:r>
            <a:rPr lang="fr-FR" dirty="0"/>
            <a:t>Mixité</a:t>
          </a:r>
        </a:p>
      </dgm:t>
    </dgm:pt>
    <dgm:pt modelId="{9A5B995E-B75A-44F1-9F7D-96A69FF45FB6}" type="parTrans" cxnId="{F3A36A40-80FE-473E-B473-971EFAD03258}">
      <dgm:prSet/>
      <dgm:spPr/>
      <dgm:t>
        <a:bodyPr/>
        <a:lstStyle/>
        <a:p>
          <a:endParaRPr lang="fr-FR"/>
        </a:p>
      </dgm:t>
    </dgm:pt>
    <dgm:pt modelId="{3CBA60C8-496A-4106-8ACB-48C4873EE021}" type="sibTrans" cxnId="{F3A36A40-80FE-473E-B473-971EFAD03258}">
      <dgm:prSet/>
      <dgm:spPr/>
      <dgm:t>
        <a:bodyPr/>
        <a:lstStyle/>
        <a:p>
          <a:endParaRPr lang="fr-FR"/>
        </a:p>
      </dgm:t>
    </dgm:pt>
    <dgm:pt modelId="{5F45FBC4-F473-4295-B719-0F1EA3175D03}">
      <dgm:prSet phldrT="[Texte]"/>
      <dgm:spPr/>
      <dgm:t>
        <a:bodyPr/>
        <a:lstStyle/>
        <a:p>
          <a:r>
            <a:rPr lang="fr-FR" dirty="0"/>
            <a:t>Recrutement</a:t>
          </a:r>
        </a:p>
        <a:p>
          <a:r>
            <a:rPr lang="fr-FR" dirty="0"/>
            <a:t>-</a:t>
          </a:r>
          <a:r>
            <a:rPr lang="fr-FR" dirty="0" err="1"/>
            <a:t>Process</a:t>
          </a:r>
          <a:endParaRPr lang="fr-FR" dirty="0"/>
        </a:p>
        <a:p>
          <a:r>
            <a:rPr lang="fr-FR" dirty="0"/>
            <a:t>-communication</a:t>
          </a:r>
        </a:p>
      </dgm:t>
    </dgm:pt>
    <dgm:pt modelId="{6376A838-F97B-46B4-811D-95437BAE9719}" type="parTrans" cxnId="{6E00E599-873A-4B89-ABEE-D2C23F31B2A9}">
      <dgm:prSet/>
      <dgm:spPr/>
      <dgm:t>
        <a:bodyPr/>
        <a:lstStyle/>
        <a:p>
          <a:endParaRPr lang="fr-FR"/>
        </a:p>
      </dgm:t>
    </dgm:pt>
    <dgm:pt modelId="{24A2723D-A990-4AC2-9B4E-77B93C45DE90}" type="sibTrans" cxnId="{6E00E599-873A-4B89-ABEE-D2C23F31B2A9}">
      <dgm:prSet/>
      <dgm:spPr/>
      <dgm:t>
        <a:bodyPr/>
        <a:lstStyle/>
        <a:p>
          <a:endParaRPr lang="fr-FR"/>
        </a:p>
      </dgm:t>
    </dgm:pt>
    <dgm:pt modelId="{AC29F875-FF6B-47C2-8A6A-91621969D1C7}">
      <dgm:prSet phldrT="[Texte]"/>
      <dgm:spPr/>
      <dgm:t>
        <a:bodyPr/>
        <a:lstStyle/>
        <a:p>
          <a:r>
            <a:rPr lang="fr-FR" dirty="0"/>
            <a:t>Poste de travail </a:t>
          </a:r>
        </a:p>
      </dgm:t>
    </dgm:pt>
    <dgm:pt modelId="{DAD1AE7A-2198-4736-9F7F-6AD773500FC9}" type="parTrans" cxnId="{3670C480-955D-4AAF-A787-22876A80EA48}">
      <dgm:prSet/>
      <dgm:spPr/>
      <dgm:t>
        <a:bodyPr/>
        <a:lstStyle/>
        <a:p>
          <a:endParaRPr lang="fr-FR"/>
        </a:p>
      </dgm:t>
    </dgm:pt>
    <dgm:pt modelId="{30BC0DCD-0B73-4858-8A49-B73ADC717D11}" type="sibTrans" cxnId="{3670C480-955D-4AAF-A787-22876A80EA48}">
      <dgm:prSet/>
      <dgm:spPr/>
      <dgm:t>
        <a:bodyPr/>
        <a:lstStyle/>
        <a:p>
          <a:endParaRPr lang="fr-FR"/>
        </a:p>
      </dgm:t>
    </dgm:pt>
    <dgm:pt modelId="{6ECB2197-44C4-491C-8863-36DA385540BF}">
      <dgm:prSet phldrT="[Texte]"/>
      <dgm:spPr/>
      <dgm:t>
        <a:bodyPr/>
        <a:lstStyle/>
        <a:p>
          <a:r>
            <a:rPr lang="fr-FR" dirty="0"/>
            <a:t>Sexisme et agissements sexistes</a:t>
          </a:r>
        </a:p>
      </dgm:t>
    </dgm:pt>
    <dgm:pt modelId="{90F6C10E-D448-4F36-8FC5-FFE01A1F7E5F}" type="parTrans" cxnId="{AE3C024F-2173-4040-AE8F-109433D44190}">
      <dgm:prSet/>
      <dgm:spPr/>
      <dgm:t>
        <a:bodyPr/>
        <a:lstStyle/>
        <a:p>
          <a:endParaRPr lang="fr-FR"/>
        </a:p>
      </dgm:t>
    </dgm:pt>
    <dgm:pt modelId="{E2AD8B6A-BA21-4A72-99F2-1CEAFA92247C}" type="sibTrans" cxnId="{AE3C024F-2173-4040-AE8F-109433D44190}">
      <dgm:prSet/>
      <dgm:spPr/>
      <dgm:t>
        <a:bodyPr/>
        <a:lstStyle/>
        <a:p>
          <a:endParaRPr lang="fr-FR"/>
        </a:p>
      </dgm:t>
    </dgm:pt>
    <dgm:pt modelId="{A1731955-CE8C-4ED3-90D5-D56D05A36C75}">
      <dgm:prSet phldrT="[Texte]"/>
      <dgm:spPr/>
      <dgm:t>
        <a:bodyPr/>
        <a:lstStyle/>
        <a:p>
          <a:r>
            <a:rPr lang="fr-FR" dirty="0"/>
            <a:t>Représentation des métiers /stéréotypes </a:t>
          </a:r>
        </a:p>
      </dgm:t>
    </dgm:pt>
    <dgm:pt modelId="{DC7E3609-A9D9-4DB8-8578-22E261E03D6C}" type="parTrans" cxnId="{125877FA-F4E3-48D4-8B73-7C3C97C0AEF7}">
      <dgm:prSet/>
      <dgm:spPr/>
      <dgm:t>
        <a:bodyPr/>
        <a:lstStyle/>
        <a:p>
          <a:endParaRPr lang="fr-FR"/>
        </a:p>
      </dgm:t>
    </dgm:pt>
    <dgm:pt modelId="{032D69B2-5ABB-44D6-8484-F8822D350F13}" type="sibTrans" cxnId="{125877FA-F4E3-48D4-8B73-7C3C97C0AEF7}">
      <dgm:prSet/>
      <dgm:spPr/>
      <dgm:t>
        <a:bodyPr/>
        <a:lstStyle/>
        <a:p>
          <a:endParaRPr lang="fr-FR"/>
        </a:p>
      </dgm:t>
    </dgm:pt>
    <dgm:pt modelId="{A4420A80-4D0F-476E-AF64-1BBCF784DDC6}">
      <dgm:prSet phldrT="[Texte]"/>
      <dgm:spPr/>
      <dgm:t>
        <a:bodyPr/>
        <a:lstStyle/>
        <a:p>
          <a:endParaRPr lang="fr-FR"/>
        </a:p>
      </dgm:t>
    </dgm:pt>
    <dgm:pt modelId="{D4E60E56-40FF-48A2-AD91-EABD5F4CC8EA}" type="parTrans" cxnId="{97FA80E8-CE3B-4D64-AFCE-591D86096B84}">
      <dgm:prSet/>
      <dgm:spPr/>
      <dgm:t>
        <a:bodyPr/>
        <a:lstStyle/>
        <a:p>
          <a:endParaRPr lang="fr-FR"/>
        </a:p>
      </dgm:t>
    </dgm:pt>
    <dgm:pt modelId="{72060E15-154E-49C1-A02D-FAA5CEF011CA}" type="sibTrans" cxnId="{97FA80E8-CE3B-4D64-AFCE-591D86096B84}">
      <dgm:prSet/>
      <dgm:spPr/>
      <dgm:t>
        <a:bodyPr/>
        <a:lstStyle/>
        <a:p>
          <a:endParaRPr lang="fr-FR"/>
        </a:p>
      </dgm:t>
    </dgm:pt>
    <dgm:pt modelId="{F0CF1AF6-0A64-4DD7-A1AC-1AD990277BBA}">
      <dgm:prSet phldrT="[Texte]"/>
      <dgm:spPr/>
      <dgm:t>
        <a:bodyPr/>
        <a:lstStyle/>
        <a:p>
          <a:endParaRPr lang="fr-FR"/>
        </a:p>
      </dgm:t>
    </dgm:pt>
    <dgm:pt modelId="{A1319883-006A-4377-B168-F037885E6328}" type="parTrans" cxnId="{D4D07C33-71D9-44E8-8FC1-3D9E97AF13E7}">
      <dgm:prSet/>
      <dgm:spPr/>
      <dgm:t>
        <a:bodyPr/>
        <a:lstStyle/>
        <a:p>
          <a:endParaRPr lang="fr-FR"/>
        </a:p>
      </dgm:t>
    </dgm:pt>
    <dgm:pt modelId="{E236616D-41DF-4BE1-B43D-A4B72A00BD26}" type="sibTrans" cxnId="{D4D07C33-71D9-44E8-8FC1-3D9E97AF13E7}">
      <dgm:prSet/>
      <dgm:spPr/>
      <dgm:t>
        <a:bodyPr/>
        <a:lstStyle/>
        <a:p>
          <a:endParaRPr lang="fr-FR"/>
        </a:p>
      </dgm:t>
    </dgm:pt>
    <dgm:pt modelId="{2792B894-6D15-4D8B-A13B-6F46F02CD7A7}" type="pres">
      <dgm:prSet presAssocID="{7F0A348B-DF01-4016-BD19-120BF74FEFDD}" presName="Name0" presStyleCnt="0">
        <dgm:presLayoutVars>
          <dgm:chMax val="1"/>
          <dgm:dir/>
          <dgm:animLvl val="ctr"/>
          <dgm:resizeHandles val="exact"/>
        </dgm:presLayoutVars>
      </dgm:prSet>
      <dgm:spPr/>
    </dgm:pt>
    <dgm:pt modelId="{4B5A8429-C0C7-4010-B10D-4F0ED58E6D03}" type="pres">
      <dgm:prSet presAssocID="{9615788E-DE12-4694-B5A2-5A31ABE38A56}" presName="centerShape" presStyleLbl="node0" presStyleIdx="0" presStyleCnt="1"/>
      <dgm:spPr/>
    </dgm:pt>
    <dgm:pt modelId="{45D52994-A1CC-41F0-8FC2-07522A42A2B2}" type="pres">
      <dgm:prSet presAssocID="{6376A838-F97B-46B4-811D-95437BAE9719}" presName="parTrans" presStyleLbl="sibTrans2D1" presStyleIdx="0" presStyleCnt="4"/>
      <dgm:spPr/>
    </dgm:pt>
    <dgm:pt modelId="{001E9373-AE74-4D12-A801-5B2F06A263D9}" type="pres">
      <dgm:prSet presAssocID="{6376A838-F97B-46B4-811D-95437BAE9719}" presName="connectorText" presStyleLbl="sibTrans2D1" presStyleIdx="0" presStyleCnt="4"/>
      <dgm:spPr/>
    </dgm:pt>
    <dgm:pt modelId="{0CB186C7-4667-4AA3-83D4-B273229179F9}" type="pres">
      <dgm:prSet presAssocID="{5F45FBC4-F473-4295-B719-0F1EA3175D03}" presName="node" presStyleLbl="node1" presStyleIdx="0" presStyleCnt="4">
        <dgm:presLayoutVars>
          <dgm:bulletEnabled val="1"/>
        </dgm:presLayoutVars>
      </dgm:prSet>
      <dgm:spPr/>
    </dgm:pt>
    <dgm:pt modelId="{A33B6BB9-BDB1-4F4A-8DFA-F08D943AF2A2}" type="pres">
      <dgm:prSet presAssocID="{DAD1AE7A-2198-4736-9F7F-6AD773500FC9}" presName="parTrans" presStyleLbl="sibTrans2D1" presStyleIdx="1" presStyleCnt="4"/>
      <dgm:spPr/>
    </dgm:pt>
    <dgm:pt modelId="{B9D4FC39-BD7F-423E-9700-AAD1099AD5AC}" type="pres">
      <dgm:prSet presAssocID="{DAD1AE7A-2198-4736-9F7F-6AD773500FC9}" presName="connectorText" presStyleLbl="sibTrans2D1" presStyleIdx="1" presStyleCnt="4"/>
      <dgm:spPr/>
    </dgm:pt>
    <dgm:pt modelId="{8D75E51E-BF39-4B2A-B4F7-E0317372020A}" type="pres">
      <dgm:prSet presAssocID="{AC29F875-FF6B-47C2-8A6A-91621969D1C7}" presName="node" presStyleLbl="node1" presStyleIdx="1" presStyleCnt="4" custRadScaleRad="103431" custRadScaleInc="-1685">
        <dgm:presLayoutVars>
          <dgm:bulletEnabled val="1"/>
        </dgm:presLayoutVars>
      </dgm:prSet>
      <dgm:spPr/>
    </dgm:pt>
    <dgm:pt modelId="{C28B3D10-F8D3-4E61-BDA9-0E6E32874F87}" type="pres">
      <dgm:prSet presAssocID="{90F6C10E-D448-4F36-8FC5-FFE01A1F7E5F}" presName="parTrans" presStyleLbl="sibTrans2D1" presStyleIdx="2" presStyleCnt="4"/>
      <dgm:spPr/>
    </dgm:pt>
    <dgm:pt modelId="{34A8EFAD-B638-43F4-9706-0A790A8E0B84}" type="pres">
      <dgm:prSet presAssocID="{90F6C10E-D448-4F36-8FC5-FFE01A1F7E5F}" presName="connectorText" presStyleLbl="sibTrans2D1" presStyleIdx="2" presStyleCnt="4"/>
      <dgm:spPr/>
    </dgm:pt>
    <dgm:pt modelId="{9F814F6C-5F3F-4525-B77A-46F3AF62845F}" type="pres">
      <dgm:prSet presAssocID="{6ECB2197-44C4-491C-8863-36DA385540BF}" presName="node" presStyleLbl="node1" presStyleIdx="2" presStyleCnt="4" custRadScaleRad="99289">
        <dgm:presLayoutVars>
          <dgm:bulletEnabled val="1"/>
        </dgm:presLayoutVars>
      </dgm:prSet>
      <dgm:spPr/>
    </dgm:pt>
    <dgm:pt modelId="{F755878E-D1D6-41E3-B0D8-592E434BCF55}" type="pres">
      <dgm:prSet presAssocID="{DC7E3609-A9D9-4DB8-8578-22E261E03D6C}" presName="parTrans" presStyleLbl="sibTrans2D1" presStyleIdx="3" presStyleCnt="4"/>
      <dgm:spPr/>
    </dgm:pt>
    <dgm:pt modelId="{53E4FC30-7CB1-4F98-B4E6-498DCA7BDCE4}" type="pres">
      <dgm:prSet presAssocID="{DC7E3609-A9D9-4DB8-8578-22E261E03D6C}" presName="connectorText" presStyleLbl="sibTrans2D1" presStyleIdx="3" presStyleCnt="4"/>
      <dgm:spPr/>
    </dgm:pt>
    <dgm:pt modelId="{D33570A8-FFFD-445D-B1B6-76980766F1A5}" type="pres">
      <dgm:prSet presAssocID="{A1731955-CE8C-4ED3-90D5-D56D05A36C75}" presName="node" presStyleLbl="node1" presStyleIdx="3" presStyleCnt="4">
        <dgm:presLayoutVars>
          <dgm:bulletEnabled val="1"/>
        </dgm:presLayoutVars>
      </dgm:prSet>
      <dgm:spPr/>
    </dgm:pt>
  </dgm:ptLst>
  <dgm:cxnLst>
    <dgm:cxn modelId="{E88B2601-6ACD-45F5-A3F0-BC802A6AF586}" type="presOf" srcId="{6376A838-F97B-46B4-811D-95437BAE9719}" destId="{001E9373-AE74-4D12-A801-5B2F06A263D9}" srcOrd="1" destOrd="0" presId="urn:microsoft.com/office/officeart/2005/8/layout/radial5"/>
    <dgm:cxn modelId="{A60B1210-400C-49FF-9247-F7FF3944409C}" type="presOf" srcId="{90F6C10E-D448-4F36-8FC5-FFE01A1F7E5F}" destId="{C28B3D10-F8D3-4E61-BDA9-0E6E32874F87}" srcOrd="0" destOrd="0" presId="urn:microsoft.com/office/officeart/2005/8/layout/radial5"/>
    <dgm:cxn modelId="{D4D07C33-71D9-44E8-8FC1-3D9E97AF13E7}" srcId="{7F0A348B-DF01-4016-BD19-120BF74FEFDD}" destId="{F0CF1AF6-0A64-4DD7-A1AC-1AD990277BBA}" srcOrd="2" destOrd="0" parTransId="{A1319883-006A-4377-B168-F037885E6328}" sibTransId="{E236616D-41DF-4BE1-B43D-A4B72A00BD26}"/>
    <dgm:cxn modelId="{1604993A-D022-4EAD-B8BD-491D529BC1C7}" type="presOf" srcId="{DAD1AE7A-2198-4736-9F7F-6AD773500FC9}" destId="{B9D4FC39-BD7F-423E-9700-AAD1099AD5AC}" srcOrd="1" destOrd="0" presId="urn:microsoft.com/office/officeart/2005/8/layout/radial5"/>
    <dgm:cxn modelId="{F3A36A40-80FE-473E-B473-971EFAD03258}" srcId="{7F0A348B-DF01-4016-BD19-120BF74FEFDD}" destId="{9615788E-DE12-4694-B5A2-5A31ABE38A56}" srcOrd="0" destOrd="0" parTransId="{9A5B995E-B75A-44F1-9F7D-96A69FF45FB6}" sibTransId="{3CBA60C8-496A-4106-8ACB-48C4873EE021}"/>
    <dgm:cxn modelId="{591DC663-71DA-46FD-B307-3A72DA46B418}" type="presOf" srcId="{6ECB2197-44C4-491C-8863-36DA385540BF}" destId="{9F814F6C-5F3F-4525-B77A-46F3AF62845F}" srcOrd="0" destOrd="0" presId="urn:microsoft.com/office/officeart/2005/8/layout/radial5"/>
    <dgm:cxn modelId="{1D73D86D-9AC9-4B26-AA52-C1D5080B5B93}" type="presOf" srcId="{6376A838-F97B-46B4-811D-95437BAE9719}" destId="{45D52994-A1CC-41F0-8FC2-07522A42A2B2}" srcOrd="0" destOrd="0" presId="urn:microsoft.com/office/officeart/2005/8/layout/radial5"/>
    <dgm:cxn modelId="{AE3C024F-2173-4040-AE8F-109433D44190}" srcId="{9615788E-DE12-4694-B5A2-5A31ABE38A56}" destId="{6ECB2197-44C4-491C-8863-36DA385540BF}" srcOrd="2" destOrd="0" parTransId="{90F6C10E-D448-4F36-8FC5-FFE01A1F7E5F}" sibTransId="{E2AD8B6A-BA21-4A72-99F2-1CEAFA92247C}"/>
    <dgm:cxn modelId="{3670C480-955D-4AAF-A787-22876A80EA48}" srcId="{9615788E-DE12-4694-B5A2-5A31ABE38A56}" destId="{AC29F875-FF6B-47C2-8A6A-91621969D1C7}" srcOrd="1" destOrd="0" parTransId="{DAD1AE7A-2198-4736-9F7F-6AD773500FC9}" sibTransId="{30BC0DCD-0B73-4858-8A49-B73ADC717D11}"/>
    <dgm:cxn modelId="{6E00E599-873A-4B89-ABEE-D2C23F31B2A9}" srcId="{9615788E-DE12-4694-B5A2-5A31ABE38A56}" destId="{5F45FBC4-F473-4295-B719-0F1EA3175D03}" srcOrd="0" destOrd="0" parTransId="{6376A838-F97B-46B4-811D-95437BAE9719}" sibTransId="{24A2723D-A990-4AC2-9B4E-77B93C45DE90}"/>
    <dgm:cxn modelId="{E42FB5A1-C7D5-43E3-B71E-6296B26DC49E}" type="presOf" srcId="{A1731955-CE8C-4ED3-90D5-D56D05A36C75}" destId="{D33570A8-FFFD-445D-B1B6-76980766F1A5}" srcOrd="0" destOrd="0" presId="urn:microsoft.com/office/officeart/2005/8/layout/radial5"/>
    <dgm:cxn modelId="{C75C28A2-3901-444E-941D-DD50417E9CF6}" type="presOf" srcId="{5F45FBC4-F473-4295-B719-0F1EA3175D03}" destId="{0CB186C7-4667-4AA3-83D4-B273229179F9}" srcOrd="0" destOrd="0" presId="urn:microsoft.com/office/officeart/2005/8/layout/radial5"/>
    <dgm:cxn modelId="{DE1AD9B2-D03E-4D30-854C-FDE3EA7E7282}" type="presOf" srcId="{DC7E3609-A9D9-4DB8-8578-22E261E03D6C}" destId="{53E4FC30-7CB1-4F98-B4E6-498DCA7BDCE4}" srcOrd="1" destOrd="0" presId="urn:microsoft.com/office/officeart/2005/8/layout/radial5"/>
    <dgm:cxn modelId="{AF01C9BD-12E7-4CED-8374-60ADE0487B62}" type="presOf" srcId="{9615788E-DE12-4694-B5A2-5A31ABE38A56}" destId="{4B5A8429-C0C7-4010-B10D-4F0ED58E6D03}" srcOrd="0" destOrd="0" presId="urn:microsoft.com/office/officeart/2005/8/layout/radial5"/>
    <dgm:cxn modelId="{27658EC5-46AA-40F2-8026-341B8F12C41A}" type="presOf" srcId="{AC29F875-FF6B-47C2-8A6A-91621969D1C7}" destId="{8D75E51E-BF39-4B2A-B4F7-E0317372020A}" srcOrd="0" destOrd="0" presId="urn:microsoft.com/office/officeart/2005/8/layout/radial5"/>
    <dgm:cxn modelId="{586D4FD1-0D1D-40FC-B981-363BD7E149C0}" type="presOf" srcId="{7F0A348B-DF01-4016-BD19-120BF74FEFDD}" destId="{2792B894-6D15-4D8B-A13B-6F46F02CD7A7}" srcOrd="0" destOrd="0" presId="urn:microsoft.com/office/officeart/2005/8/layout/radial5"/>
    <dgm:cxn modelId="{959725DA-3A9A-417F-8898-A2E1F2E85A3B}" type="presOf" srcId="{DC7E3609-A9D9-4DB8-8578-22E261E03D6C}" destId="{F755878E-D1D6-41E3-B0D8-592E434BCF55}" srcOrd="0" destOrd="0" presId="urn:microsoft.com/office/officeart/2005/8/layout/radial5"/>
    <dgm:cxn modelId="{97FA80E8-CE3B-4D64-AFCE-591D86096B84}" srcId="{7F0A348B-DF01-4016-BD19-120BF74FEFDD}" destId="{A4420A80-4D0F-476E-AF64-1BBCF784DDC6}" srcOrd="1" destOrd="0" parTransId="{D4E60E56-40FF-48A2-AD91-EABD5F4CC8EA}" sibTransId="{72060E15-154E-49C1-A02D-FAA5CEF011CA}"/>
    <dgm:cxn modelId="{5BD679F1-6A5E-4E67-9E18-E62D7DD2F0FB}" type="presOf" srcId="{90F6C10E-D448-4F36-8FC5-FFE01A1F7E5F}" destId="{34A8EFAD-B638-43F4-9706-0A790A8E0B84}" srcOrd="1" destOrd="0" presId="urn:microsoft.com/office/officeart/2005/8/layout/radial5"/>
    <dgm:cxn modelId="{125877FA-F4E3-48D4-8B73-7C3C97C0AEF7}" srcId="{9615788E-DE12-4694-B5A2-5A31ABE38A56}" destId="{A1731955-CE8C-4ED3-90D5-D56D05A36C75}" srcOrd="3" destOrd="0" parTransId="{DC7E3609-A9D9-4DB8-8578-22E261E03D6C}" sibTransId="{032D69B2-5ABB-44D6-8484-F8822D350F13}"/>
    <dgm:cxn modelId="{B89B18FB-34A2-4277-B8A9-DDC378826E22}" type="presOf" srcId="{DAD1AE7A-2198-4736-9F7F-6AD773500FC9}" destId="{A33B6BB9-BDB1-4F4A-8DFA-F08D943AF2A2}" srcOrd="0" destOrd="0" presId="urn:microsoft.com/office/officeart/2005/8/layout/radial5"/>
    <dgm:cxn modelId="{396F774C-62F8-4B03-A9F3-DB07CD862CEC}" type="presParOf" srcId="{2792B894-6D15-4D8B-A13B-6F46F02CD7A7}" destId="{4B5A8429-C0C7-4010-B10D-4F0ED58E6D03}" srcOrd="0" destOrd="0" presId="urn:microsoft.com/office/officeart/2005/8/layout/radial5"/>
    <dgm:cxn modelId="{6720D48A-BC82-4628-A032-8F7A7C10742E}" type="presParOf" srcId="{2792B894-6D15-4D8B-A13B-6F46F02CD7A7}" destId="{45D52994-A1CC-41F0-8FC2-07522A42A2B2}" srcOrd="1" destOrd="0" presId="urn:microsoft.com/office/officeart/2005/8/layout/radial5"/>
    <dgm:cxn modelId="{0480B404-6137-4596-924B-39F3FC74E4AB}" type="presParOf" srcId="{45D52994-A1CC-41F0-8FC2-07522A42A2B2}" destId="{001E9373-AE74-4D12-A801-5B2F06A263D9}" srcOrd="0" destOrd="0" presId="urn:microsoft.com/office/officeart/2005/8/layout/radial5"/>
    <dgm:cxn modelId="{45E84CE6-197A-4435-A223-B4DA53BBBAE9}" type="presParOf" srcId="{2792B894-6D15-4D8B-A13B-6F46F02CD7A7}" destId="{0CB186C7-4667-4AA3-83D4-B273229179F9}" srcOrd="2" destOrd="0" presId="urn:microsoft.com/office/officeart/2005/8/layout/radial5"/>
    <dgm:cxn modelId="{87C807BB-DA25-4B9A-9A8A-480800F0264A}" type="presParOf" srcId="{2792B894-6D15-4D8B-A13B-6F46F02CD7A7}" destId="{A33B6BB9-BDB1-4F4A-8DFA-F08D943AF2A2}" srcOrd="3" destOrd="0" presId="urn:microsoft.com/office/officeart/2005/8/layout/radial5"/>
    <dgm:cxn modelId="{FC9B5761-A32F-4263-AD22-A921C1816B02}" type="presParOf" srcId="{A33B6BB9-BDB1-4F4A-8DFA-F08D943AF2A2}" destId="{B9D4FC39-BD7F-423E-9700-AAD1099AD5AC}" srcOrd="0" destOrd="0" presId="urn:microsoft.com/office/officeart/2005/8/layout/radial5"/>
    <dgm:cxn modelId="{7AB51ECB-21C1-4102-8879-F0264BD6DA55}" type="presParOf" srcId="{2792B894-6D15-4D8B-A13B-6F46F02CD7A7}" destId="{8D75E51E-BF39-4B2A-B4F7-E0317372020A}" srcOrd="4" destOrd="0" presId="urn:microsoft.com/office/officeart/2005/8/layout/radial5"/>
    <dgm:cxn modelId="{85C11246-A2E8-4A6C-932B-74791D6B6477}" type="presParOf" srcId="{2792B894-6D15-4D8B-A13B-6F46F02CD7A7}" destId="{C28B3D10-F8D3-4E61-BDA9-0E6E32874F87}" srcOrd="5" destOrd="0" presId="urn:microsoft.com/office/officeart/2005/8/layout/radial5"/>
    <dgm:cxn modelId="{0BEDC2DC-2C09-44BC-8EE8-3CA4D39E813C}" type="presParOf" srcId="{C28B3D10-F8D3-4E61-BDA9-0E6E32874F87}" destId="{34A8EFAD-B638-43F4-9706-0A790A8E0B84}" srcOrd="0" destOrd="0" presId="urn:microsoft.com/office/officeart/2005/8/layout/radial5"/>
    <dgm:cxn modelId="{A0905303-485E-4A43-B648-7824A5602030}" type="presParOf" srcId="{2792B894-6D15-4D8B-A13B-6F46F02CD7A7}" destId="{9F814F6C-5F3F-4525-B77A-46F3AF62845F}" srcOrd="6" destOrd="0" presId="urn:microsoft.com/office/officeart/2005/8/layout/radial5"/>
    <dgm:cxn modelId="{A41B81F3-7080-4AD5-A1DE-2437E18C3968}" type="presParOf" srcId="{2792B894-6D15-4D8B-A13B-6F46F02CD7A7}" destId="{F755878E-D1D6-41E3-B0D8-592E434BCF55}" srcOrd="7" destOrd="0" presId="urn:microsoft.com/office/officeart/2005/8/layout/radial5"/>
    <dgm:cxn modelId="{373F5B7A-7874-474F-B72C-361999B12147}" type="presParOf" srcId="{F755878E-D1D6-41E3-B0D8-592E434BCF55}" destId="{53E4FC30-7CB1-4F98-B4E6-498DCA7BDCE4}" srcOrd="0" destOrd="0" presId="urn:microsoft.com/office/officeart/2005/8/layout/radial5"/>
    <dgm:cxn modelId="{CFA0D8C8-33BA-424C-9268-C326803A844D}" type="presParOf" srcId="{2792B894-6D15-4D8B-A13B-6F46F02CD7A7}" destId="{D33570A8-FFFD-445D-B1B6-76980766F1A5}" srcOrd="8" destOrd="0" presId="urn:microsoft.com/office/officeart/2005/8/layout/radial5"/>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71FD5-1323-4835-9E23-6BF94808649B}">
      <dsp:nvSpPr>
        <dsp:cNvPr id="0" name=""/>
        <dsp:cNvSpPr/>
      </dsp:nvSpPr>
      <dsp:spPr>
        <a:xfrm>
          <a:off x="3321584" y="-34558"/>
          <a:ext cx="1137678" cy="923294"/>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Embauche</a:t>
          </a:r>
        </a:p>
      </dsp:txBody>
      <dsp:txXfrm>
        <a:off x="3488193" y="100655"/>
        <a:ext cx="804460" cy="652868"/>
      </dsp:txXfrm>
    </dsp:sp>
    <dsp:sp modelId="{A2706BEC-0CAE-4A8C-9C85-CD1D1A659489}">
      <dsp:nvSpPr>
        <dsp:cNvPr id="0" name=""/>
        <dsp:cNvSpPr/>
      </dsp:nvSpPr>
      <dsp:spPr>
        <a:xfrm rot="1200000">
          <a:off x="4444214" y="502117"/>
          <a:ext cx="96578" cy="28821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p>
      </dsp:txBody>
      <dsp:txXfrm>
        <a:off x="4445088" y="554806"/>
        <a:ext cx="67605" cy="172931"/>
      </dsp:txXfrm>
    </dsp:sp>
    <dsp:sp modelId="{3205ED5C-5788-4C89-BC02-9CAA1FD49B7B}">
      <dsp:nvSpPr>
        <dsp:cNvPr id="0" name=""/>
        <dsp:cNvSpPr/>
      </dsp:nvSpPr>
      <dsp:spPr>
        <a:xfrm>
          <a:off x="4529360" y="416078"/>
          <a:ext cx="1130642" cy="898648"/>
        </a:xfrm>
        <a:prstGeom prst="ellipse">
          <a:avLst/>
        </a:prstGeom>
        <a:solidFill>
          <a:srgbClr val="AD966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Formation</a:t>
          </a:r>
        </a:p>
      </dsp:txBody>
      <dsp:txXfrm>
        <a:off x="4694939" y="547682"/>
        <a:ext cx="799484" cy="635440"/>
      </dsp:txXfrm>
    </dsp:sp>
    <dsp:sp modelId="{3A822FD1-D797-4524-9A89-4B3DA62CA146}">
      <dsp:nvSpPr>
        <dsp:cNvPr id="0" name=""/>
        <dsp:cNvSpPr/>
      </dsp:nvSpPr>
      <dsp:spPr>
        <a:xfrm rot="3600000">
          <a:off x="5323098" y="1267088"/>
          <a:ext cx="173397" cy="288219"/>
        </a:xfrm>
        <a:prstGeom prst="rightArrow">
          <a:avLst>
            <a:gd name="adj1" fmla="val 60000"/>
            <a:gd name="adj2" fmla="val 50000"/>
          </a:avLst>
        </a:prstGeom>
        <a:solidFill>
          <a:schemeClr val="accent3">
            <a:hueOff val="1406283"/>
            <a:satOff val="-2110"/>
            <a:lumOff val="-3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p>
      </dsp:txBody>
      <dsp:txXfrm>
        <a:off x="5336103" y="1302207"/>
        <a:ext cx="121378" cy="172931"/>
      </dsp:txXfrm>
    </dsp:sp>
    <dsp:sp modelId="{FFD735D2-A7FB-4F4C-BC64-60E1D4C3CF23}">
      <dsp:nvSpPr>
        <dsp:cNvPr id="0" name=""/>
        <dsp:cNvSpPr/>
      </dsp:nvSpPr>
      <dsp:spPr>
        <a:xfrm>
          <a:off x="5178373" y="1511286"/>
          <a:ext cx="1114160" cy="927931"/>
        </a:xfrm>
        <a:prstGeom prst="ellipse">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Promotion</a:t>
          </a:r>
        </a:p>
      </dsp:txBody>
      <dsp:txXfrm>
        <a:off x="5341538" y="1647178"/>
        <a:ext cx="787830" cy="656147"/>
      </dsp:txXfrm>
    </dsp:sp>
    <dsp:sp modelId="{F9781D5D-DD23-4E48-B489-133F17ED74D9}">
      <dsp:nvSpPr>
        <dsp:cNvPr id="0" name=""/>
        <dsp:cNvSpPr/>
      </dsp:nvSpPr>
      <dsp:spPr>
        <a:xfrm rot="6000000">
          <a:off x="5526365" y="2465451"/>
          <a:ext cx="194483" cy="288219"/>
        </a:xfrm>
        <a:prstGeom prst="rightArrow">
          <a:avLst>
            <a:gd name="adj1" fmla="val 60000"/>
            <a:gd name="adj2" fmla="val 50000"/>
          </a:avLst>
        </a:prstGeom>
        <a:solidFill>
          <a:schemeClr val="accent3">
            <a:hueOff val="2812566"/>
            <a:satOff val="-4220"/>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p>
      </dsp:txBody>
      <dsp:txXfrm rot="10800000">
        <a:off x="5560603" y="2494366"/>
        <a:ext cx="136138" cy="172931"/>
      </dsp:txXfrm>
    </dsp:sp>
    <dsp:sp modelId="{3AC7DB0B-04AB-4D4F-A1CC-25E215F5EE7E}">
      <dsp:nvSpPr>
        <dsp:cNvPr id="0" name=""/>
        <dsp:cNvSpPr/>
      </dsp:nvSpPr>
      <dsp:spPr>
        <a:xfrm>
          <a:off x="4981903" y="2790842"/>
          <a:ext cx="1062024" cy="892969"/>
        </a:xfrm>
        <a:prstGeom prst="ellipse">
          <a:avLst/>
        </a:prstGeom>
        <a:solidFill>
          <a:schemeClr val="accent3">
            <a:hueOff val="4218849"/>
            <a:satOff val="-6330"/>
            <a:lumOff val="-10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kern="1200" dirty="0"/>
            <a:t>Qualification</a:t>
          </a:r>
        </a:p>
      </dsp:txBody>
      <dsp:txXfrm>
        <a:off x="5137433" y="2921614"/>
        <a:ext cx="750964" cy="631425"/>
      </dsp:txXfrm>
    </dsp:sp>
    <dsp:sp modelId="{F614CE30-EB60-429B-BF20-564E9BFA0142}">
      <dsp:nvSpPr>
        <dsp:cNvPr id="0" name=""/>
        <dsp:cNvSpPr/>
      </dsp:nvSpPr>
      <dsp:spPr>
        <a:xfrm rot="8400000">
          <a:off x="4953375" y="3498563"/>
          <a:ext cx="152933" cy="288219"/>
        </a:xfrm>
        <a:prstGeom prst="rightArrow">
          <a:avLst>
            <a:gd name="adj1" fmla="val 60000"/>
            <a:gd name="adj2" fmla="val 50000"/>
          </a:avLst>
        </a:prstGeom>
        <a:solidFill>
          <a:schemeClr val="accent3">
            <a:hueOff val="4218849"/>
            <a:satOff val="-6330"/>
            <a:lumOff val="-102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p>
      </dsp:txBody>
      <dsp:txXfrm rot="10800000">
        <a:off x="4993888" y="3541461"/>
        <a:ext cx="107053" cy="172931"/>
      </dsp:txXfrm>
    </dsp:sp>
    <dsp:sp modelId="{F41EE75F-D63F-41DA-ABBC-43C0A4EC0D6B}">
      <dsp:nvSpPr>
        <dsp:cNvPr id="0" name=""/>
        <dsp:cNvSpPr/>
      </dsp:nvSpPr>
      <dsp:spPr>
        <a:xfrm>
          <a:off x="3997916" y="3594696"/>
          <a:ext cx="1066559" cy="932782"/>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kern="1200" dirty="0"/>
            <a:t>Classification</a:t>
          </a:r>
        </a:p>
      </dsp:txBody>
      <dsp:txXfrm>
        <a:off x="4154110" y="3731299"/>
        <a:ext cx="754171" cy="659576"/>
      </dsp:txXfrm>
    </dsp:sp>
    <dsp:sp modelId="{508BBDA1-9792-40FC-ADF2-78CC0A51A397}">
      <dsp:nvSpPr>
        <dsp:cNvPr id="0" name=""/>
        <dsp:cNvSpPr/>
      </dsp:nvSpPr>
      <dsp:spPr>
        <a:xfrm rot="10800000">
          <a:off x="3909788" y="3916977"/>
          <a:ext cx="62276" cy="288219"/>
        </a:xfrm>
        <a:prstGeom prst="rightArrow">
          <a:avLst>
            <a:gd name="adj1" fmla="val 60000"/>
            <a:gd name="adj2" fmla="val 50000"/>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p>
      </dsp:txBody>
      <dsp:txXfrm rot="10800000">
        <a:off x="3928471" y="3974621"/>
        <a:ext cx="43593" cy="172931"/>
      </dsp:txXfrm>
    </dsp:sp>
    <dsp:sp modelId="{39BCBE71-738B-4CA1-9F35-C03868BA3601}">
      <dsp:nvSpPr>
        <dsp:cNvPr id="0" name=""/>
        <dsp:cNvSpPr/>
      </dsp:nvSpPr>
      <dsp:spPr>
        <a:xfrm>
          <a:off x="2618889" y="3625811"/>
          <a:ext cx="1261523" cy="870552"/>
        </a:xfrm>
        <a:prstGeom prst="ellipse">
          <a:avLst/>
        </a:prstGeom>
        <a:solidFill>
          <a:schemeClr val="accent3">
            <a:hueOff val="7031415"/>
            <a:satOff val="-10550"/>
            <a:lumOff val="-17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Conditions de travail</a:t>
          </a:r>
        </a:p>
      </dsp:txBody>
      <dsp:txXfrm>
        <a:off x="2803635" y="3753300"/>
        <a:ext cx="892031" cy="615574"/>
      </dsp:txXfrm>
    </dsp:sp>
    <dsp:sp modelId="{A63FEBB6-9841-4CB8-B5D2-51B683694EE3}">
      <dsp:nvSpPr>
        <dsp:cNvPr id="0" name=""/>
        <dsp:cNvSpPr/>
      </dsp:nvSpPr>
      <dsp:spPr>
        <a:xfrm rot="13200000">
          <a:off x="2683270" y="3499621"/>
          <a:ext cx="137990" cy="288219"/>
        </a:xfrm>
        <a:prstGeom prst="rightArrow">
          <a:avLst>
            <a:gd name="adj1" fmla="val 60000"/>
            <a:gd name="adj2" fmla="val 50000"/>
          </a:avLst>
        </a:prstGeom>
        <a:solidFill>
          <a:schemeClr val="accent3">
            <a:hueOff val="7031415"/>
            <a:satOff val="-10550"/>
            <a:lumOff val="-171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p>
      </dsp:txBody>
      <dsp:txXfrm rot="10800000">
        <a:off x="2719824" y="3570570"/>
        <a:ext cx="96593" cy="172931"/>
      </dsp:txXfrm>
    </dsp:sp>
    <dsp:sp modelId="{0A24425C-A1C4-4CC6-A5EF-B264E7EEF85F}">
      <dsp:nvSpPr>
        <dsp:cNvPr id="0" name=""/>
        <dsp:cNvSpPr/>
      </dsp:nvSpPr>
      <dsp:spPr>
        <a:xfrm>
          <a:off x="1597898" y="2847747"/>
          <a:ext cx="1340064" cy="779158"/>
        </a:xfrm>
        <a:prstGeom prst="ellipse">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Sécurité et santé au travail</a:t>
          </a:r>
        </a:p>
      </dsp:txBody>
      <dsp:txXfrm>
        <a:off x="1794146" y="2961852"/>
        <a:ext cx="947568" cy="550948"/>
      </dsp:txXfrm>
    </dsp:sp>
    <dsp:sp modelId="{FF5968E2-E0EC-474C-9006-35503A34B976}">
      <dsp:nvSpPr>
        <dsp:cNvPr id="0" name=""/>
        <dsp:cNvSpPr/>
      </dsp:nvSpPr>
      <dsp:spPr>
        <a:xfrm rot="15600000">
          <a:off x="2077076" y="2538097"/>
          <a:ext cx="185944" cy="288219"/>
        </a:xfrm>
        <a:prstGeom prst="rightArrow">
          <a:avLst>
            <a:gd name="adj1" fmla="val 60000"/>
            <a:gd name="adj2" fmla="val 50000"/>
          </a:avLst>
        </a:prstGeom>
        <a:solidFill>
          <a:schemeClr val="accent3">
            <a:hueOff val="8437698"/>
            <a:satOff val="-12660"/>
            <a:lumOff val="-20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p>
      </dsp:txBody>
      <dsp:txXfrm rot="10800000">
        <a:off x="2109811" y="2623209"/>
        <a:ext cx="130161" cy="172931"/>
      </dsp:txXfrm>
    </dsp:sp>
    <dsp:sp modelId="{E20D5FAD-A9C8-4BCC-B117-324659CA67F7}">
      <dsp:nvSpPr>
        <dsp:cNvPr id="0" name=""/>
        <dsp:cNvSpPr/>
      </dsp:nvSpPr>
      <dsp:spPr>
        <a:xfrm>
          <a:off x="1403666" y="1440555"/>
          <a:ext cx="1283454" cy="1069394"/>
        </a:xfrm>
        <a:prstGeom prst="ellipse">
          <a:avLst/>
        </a:prstGeom>
        <a:solidFill>
          <a:schemeClr val="accent3">
            <a:hueOff val="9843981"/>
            <a:satOff val="-14770"/>
            <a:lumOff val="-24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Rémunération effective</a:t>
          </a:r>
        </a:p>
      </dsp:txBody>
      <dsp:txXfrm>
        <a:off x="1591623" y="1597164"/>
        <a:ext cx="907540" cy="756176"/>
      </dsp:txXfrm>
    </dsp:sp>
    <dsp:sp modelId="{3465E69C-015E-4D19-A23A-9B1769A660C1}">
      <dsp:nvSpPr>
        <dsp:cNvPr id="0" name=""/>
        <dsp:cNvSpPr/>
      </dsp:nvSpPr>
      <dsp:spPr>
        <a:xfrm rot="18000000">
          <a:off x="2316479" y="1216648"/>
          <a:ext cx="167383" cy="288219"/>
        </a:xfrm>
        <a:prstGeom prst="rightArrow">
          <a:avLst>
            <a:gd name="adj1" fmla="val 60000"/>
            <a:gd name="adj2" fmla="val 50000"/>
          </a:avLst>
        </a:prstGeom>
        <a:solidFill>
          <a:schemeClr val="accent3">
            <a:hueOff val="9843981"/>
            <a:satOff val="-14770"/>
            <a:lumOff val="-240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p>
      </dsp:txBody>
      <dsp:txXfrm>
        <a:off x="2329033" y="1296036"/>
        <a:ext cx="117168" cy="172931"/>
      </dsp:txXfrm>
    </dsp:sp>
    <dsp:sp modelId="{4A533389-C053-4EA9-BDF4-40479D4B56D9}">
      <dsp:nvSpPr>
        <dsp:cNvPr id="0" name=""/>
        <dsp:cNvSpPr/>
      </dsp:nvSpPr>
      <dsp:spPr>
        <a:xfrm>
          <a:off x="2098021" y="487266"/>
          <a:ext cx="1176287" cy="756272"/>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Articulation des temps </a:t>
          </a:r>
        </a:p>
      </dsp:txBody>
      <dsp:txXfrm>
        <a:off x="2270284" y="598019"/>
        <a:ext cx="831761" cy="534766"/>
      </dsp:txXfrm>
    </dsp:sp>
    <dsp:sp modelId="{3073AA63-8FA5-4929-AC4C-70EC58F21073}">
      <dsp:nvSpPr>
        <dsp:cNvPr id="0" name=""/>
        <dsp:cNvSpPr/>
      </dsp:nvSpPr>
      <dsp:spPr>
        <a:xfrm rot="20400000">
          <a:off x="3233186" y="504394"/>
          <a:ext cx="97803" cy="288219"/>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p>
      </dsp:txBody>
      <dsp:txXfrm>
        <a:off x="3234071" y="567056"/>
        <a:ext cx="68462" cy="1729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A8429-C0C7-4010-B10D-4F0ED58E6D03}">
      <dsp:nvSpPr>
        <dsp:cNvPr id="0" name=""/>
        <dsp:cNvSpPr/>
      </dsp:nvSpPr>
      <dsp:spPr>
        <a:xfrm>
          <a:off x="2234508" y="1563682"/>
          <a:ext cx="936634" cy="93663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dirty="0"/>
            <a:t>Mixité</a:t>
          </a:r>
        </a:p>
      </dsp:txBody>
      <dsp:txXfrm>
        <a:off x="2371675" y="1700849"/>
        <a:ext cx="662300" cy="662300"/>
      </dsp:txXfrm>
    </dsp:sp>
    <dsp:sp modelId="{45D52994-A1CC-41F0-8FC2-07522A42A2B2}">
      <dsp:nvSpPr>
        <dsp:cNvPr id="0" name=""/>
        <dsp:cNvSpPr/>
      </dsp:nvSpPr>
      <dsp:spPr>
        <a:xfrm rot="16200000">
          <a:off x="2602847" y="1242244"/>
          <a:ext cx="199956" cy="27691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a:p>
      </dsp:txBody>
      <dsp:txXfrm>
        <a:off x="2632841" y="1327621"/>
        <a:ext cx="139969" cy="166151"/>
      </dsp:txXfrm>
    </dsp:sp>
    <dsp:sp modelId="{0CB186C7-4667-4AA3-83D4-B273229179F9}">
      <dsp:nvSpPr>
        <dsp:cNvPr id="0" name=""/>
        <dsp:cNvSpPr/>
      </dsp:nvSpPr>
      <dsp:spPr>
        <a:xfrm>
          <a:off x="2117429" y="15613"/>
          <a:ext cx="1170792" cy="117079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FR" sz="900" kern="1200" dirty="0"/>
            <a:t>Recrutement</a:t>
          </a:r>
        </a:p>
        <a:p>
          <a:pPr marL="0" lvl="0" indent="0" algn="ctr" defTabSz="400050">
            <a:lnSpc>
              <a:spcPct val="90000"/>
            </a:lnSpc>
            <a:spcBef>
              <a:spcPct val="0"/>
            </a:spcBef>
            <a:spcAft>
              <a:spcPct val="35000"/>
            </a:spcAft>
            <a:buNone/>
          </a:pPr>
          <a:r>
            <a:rPr lang="fr-FR" sz="900" kern="1200" dirty="0"/>
            <a:t>-</a:t>
          </a:r>
          <a:r>
            <a:rPr lang="fr-FR" sz="900" kern="1200" dirty="0" err="1"/>
            <a:t>Process</a:t>
          </a:r>
          <a:endParaRPr lang="fr-FR" sz="900" kern="1200" dirty="0"/>
        </a:p>
        <a:p>
          <a:pPr marL="0" lvl="0" indent="0" algn="ctr" defTabSz="400050">
            <a:lnSpc>
              <a:spcPct val="90000"/>
            </a:lnSpc>
            <a:spcBef>
              <a:spcPct val="0"/>
            </a:spcBef>
            <a:spcAft>
              <a:spcPct val="35000"/>
            </a:spcAft>
            <a:buNone/>
          </a:pPr>
          <a:r>
            <a:rPr lang="fr-FR" sz="900" kern="1200" dirty="0"/>
            <a:t>-communication</a:t>
          </a:r>
        </a:p>
      </dsp:txBody>
      <dsp:txXfrm>
        <a:off x="2288888" y="187072"/>
        <a:ext cx="827874" cy="827874"/>
      </dsp:txXfrm>
    </dsp:sp>
    <dsp:sp modelId="{A33B6BB9-BDB1-4F4A-8DFA-F08D943AF2A2}">
      <dsp:nvSpPr>
        <dsp:cNvPr id="0" name=""/>
        <dsp:cNvSpPr/>
      </dsp:nvSpPr>
      <dsp:spPr>
        <a:xfrm rot="21554505">
          <a:off x="3264885" y="1884606"/>
          <a:ext cx="225978" cy="276917"/>
        </a:xfrm>
        <a:prstGeom prst="rightArrow">
          <a:avLst>
            <a:gd name="adj1" fmla="val 60000"/>
            <a:gd name="adj2" fmla="val 50000"/>
          </a:avLst>
        </a:prstGeom>
        <a:solidFill>
          <a:schemeClr val="accent3">
            <a:hueOff val="3750088"/>
            <a:satOff val="-5627"/>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a:p>
      </dsp:txBody>
      <dsp:txXfrm>
        <a:off x="3264888" y="1940438"/>
        <a:ext cx="158185" cy="166151"/>
      </dsp:txXfrm>
    </dsp:sp>
    <dsp:sp modelId="{8D75E51E-BF39-4B2A-B4F7-E0317372020A}">
      <dsp:nvSpPr>
        <dsp:cNvPr id="0" name=""/>
        <dsp:cNvSpPr/>
      </dsp:nvSpPr>
      <dsp:spPr>
        <a:xfrm>
          <a:off x="3597387" y="1427016"/>
          <a:ext cx="1170792" cy="1170792"/>
        </a:xfrm>
        <a:prstGeom prst="ellips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FR" sz="900" kern="1200" dirty="0"/>
            <a:t>Poste de travail </a:t>
          </a:r>
        </a:p>
      </dsp:txBody>
      <dsp:txXfrm>
        <a:off x="3768846" y="1598475"/>
        <a:ext cx="827874" cy="827874"/>
      </dsp:txXfrm>
    </dsp:sp>
    <dsp:sp modelId="{C28B3D10-F8D3-4E61-BDA9-0E6E32874F87}">
      <dsp:nvSpPr>
        <dsp:cNvPr id="0" name=""/>
        <dsp:cNvSpPr/>
      </dsp:nvSpPr>
      <dsp:spPr>
        <a:xfrm rot="5400000">
          <a:off x="2605543" y="2539902"/>
          <a:ext cx="194564" cy="276917"/>
        </a:xfrm>
        <a:prstGeom prst="rightArrow">
          <a:avLst>
            <a:gd name="adj1" fmla="val 60000"/>
            <a:gd name="adj2" fmla="val 50000"/>
          </a:avLst>
        </a:prstGeom>
        <a:solidFill>
          <a:schemeClr val="accent3">
            <a:hueOff val="7500176"/>
            <a:satOff val="-11253"/>
            <a:lumOff val="-18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a:p>
      </dsp:txBody>
      <dsp:txXfrm>
        <a:off x="2634728" y="2566101"/>
        <a:ext cx="136195" cy="166151"/>
      </dsp:txXfrm>
    </dsp:sp>
    <dsp:sp modelId="{9F814F6C-5F3F-4525-B77A-46F3AF62845F}">
      <dsp:nvSpPr>
        <dsp:cNvPr id="0" name=""/>
        <dsp:cNvSpPr/>
      </dsp:nvSpPr>
      <dsp:spPr>
        <a:xfrm>
          <a:off x="2117429" y="2867419"/>
          <a:ext cx="1170792" cy="1170792"/>
        </a:xfrm>
        <a:prstGeom prst="ellipse">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FR" sz="900" kern="1200" dirty="0"/>
            <a:t>Sexisme et agissements sexistes</a:t>
          </a:r>
        </a:p>
      </dsp:txBody>
      <dsp:txXfrm>
        <a:off x="2288888" y="3038878"/>
        <a:ext cx="827874" cy="827874"/>
      </dsp:txXfrm>
    </dsp:sp>
    <dsp:sp modelId="{F755878E-D1D6-41E3-B0D8-592E434BCF55}">
      <dsp:nvSpPr>
        <dsp:cNvPr id="0" name=""/>
        <dsp:cNvSpPr/>
      </dsp:nvSpPr>
      <dsp:spPr>
        <a:xfrm rot="10800000">
          <a:off x="1951550" y="1893541"/>
          <a:ext cx="199956" cy="276917"/>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a:p>
      </dsp:txBody>
      <dsp:txXfrm rot="10800000">
        <a:off x="2011537" y="1948924"/>
        <a:ext cx="139969" cy="166151"/>
      </dsp:txXfrm>
    </dsp:sp>
    <dsp:sp modelId="{D33570A8-FFFD-445D-B1B6-76980766F1A5}">
      <dsp:nvSpPr>
        <dsp:cNvPr id="0" name=""/>
        <dsp:cNvSpPr/>
      </dsp:nvSpPr>
      <dsp:spPr>
        <a:xfrm>
          <a:off x="686438" y="1446603"/>
          <a:ext cx="1170792" cy="1170792"/>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FR" sz="900" kern="1200" dirty="0"/>
            <a:t>Représentation des métiers /stéréotypes </a:t>
          </a:r>
        </a:p>
      </dsp:txBody>
      <dsp:txXfrm>
        <a:off x="857897" y="1618062"/>
        <a:ext cx="827874" cy="82787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10BD49F5-61C0-4DA4-8539-22E4EFF67622}" type="datetimeFigureOut">
              <a:rPr lang="fr-FR" smtClean="0"/>
              <a:t>21/06/2023</a:t>
            </a:fld>
            <a:endParaRPr lang="fr-FR"/>
          </a:p>
        </p:txBody>
      </p:sp>
      <p:sp>
        <p:nvSpPr>
          <p:cNvPr id="4" name="Espace réservé de l'image des diapositives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5AD61154-2E24-4886-B0E4-062DE6BBE6A6}" type="slidenum">
              <a:rPr lang="fr-FR" smtClean="0"/>
              <a:t>‹N°›</a:t>
            </a:fld>
            <a:endParaRPr lang="fr-FR"/>
          </a:p>
        </p:txBody>
      </p:sp>
    </p:spTree>
    <p:extLst>
      <p:ext uri="{BB962C8B-B14F-4D97-AF65-F5344CB8AC3E}">
        <p14:creationId xmlns:p14="http://schemas.microsoft.com/office/powerpoint/2010/main" val="4162534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AD61154-2E24-4886-B0E4-062DE6BBE6A6}" type="slidenum">
              <a:rPr lang="fr-FR" smtClean="0"/>
              <a:t>2</a:t>
            </a:fld>
            <a:endParaRPr lang="fr-FR"/>
          </a:p>
        </p:txBody>
      </p:sp>
    </p:spTree>
    <p:extLst>
      <p:ext uri="{BB962C8B-B14F-4D97-AF65-F5344CB8AC3E}">
        <p14:creationId xmlns:p14="http://schemas.microsoft.com/office/powerpoint/2010/main" val="2414591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900"/>
              </a:spcAft>
            </a:pPr>
            <a:r>
              <a:rPr lang="fr-FR" sz="1800" kern="0" dirty="0">
                <a:solidFill>
                  <a:srgbClr val="21283C"/>
                </a:solidFill>
                <a:effectLst/>
                <a:latin typeface="Roboto" panose="02000000000000000000" pitchFamily="2" charset="0"/>
                <a:ea typeface="Times New Roman" panose="02020603050405020304" pitchFamily="18" charset="0"/>
                <a:cs typeface="Times New Roman" panose="02020603050405020304" pitchFamily="18" charset="0"/>
              </a:rPr>
              <a:t>Afin d’étudier les effets différenciés du travail sur la santé des hommes et des femmes, le CSE peut demander à l’employeur la mise en place d’indicateurs sexués comme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FR" sz="1800" kern="0" dirty="0">
                <a:solidFill>
                  <a:srgbClr val="21283C"/>
                </a:solidFill>
                <a:effectLst/>
                <a:latin typeface="Roboto" panose="02000000000000000000" pitchFamily="2" charset="0"/>
                <a:ea typeface="Times New Roman" panose="02020603050405020304" pitchFamily="18" charset="0"/>
                <a:cs typeface="Times New Roman" panose="02020603050405020304" pitchFamily="18" charset="0"/>
              </a:rPr>
              <a:t>la part des accidents du travail et des maladies professionnelles chez les femmes et chez les hommes</a:t>
            </a:r>
            <a:endParaRPr lang="fr-FR" sz="1800" kern="100" dirty="0">
              <a:solidFill>
                <a:srgbClr val="21283C"/>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FR" sz="1800" kern="0" dirty="0">
                <a:solidFill>
                  <a:srgbClr val="21283C"/>
                </a:solidFill>
                <a:effectLst/>
                <a:latin typeface="Roboto" panose="02000000000000000000" pitchFamily="2" charset="0"/>
                <a:ea typeface="Times New Roman" panose="02020603050405020304" pitchFamily="18" charset="0"/>
                <a:cs typeface="Times New Roman" panose="02020603050405020304" pitchFamily="18" charset="0"/>
              </a:rPr>
              <a:t>la part des femmes/hommes travaillant plus de 35h par semaine</a:t>
            </a:r>
            <a:endParaRPr lang="fr-FR" sz="1800" kern="100" dirty="0">
              <a:solidFill>
                <a:srgbClr val="21283C"/>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FR" sz="1800" kern="0" dirty="0">
                <a:solidFill>
                  <a:srgbClr val="21283C"/>
                </a:solidFill>
                <a:effectLst/>
                <a:latin typeface="Roboto" panose="02000000000000000000" pitchFamily="2" charset="0"/>
                <a:ea typeface="Times New Roman" panose="02020603050405020304" pitchFamily="18" charset="0"/>
                <a:cs typeface="Times New Roman" panose="02020603050405020304" pitchFamily="18" charset="0"/>
              </a:rPr>
              <a:t>la part des femmes/hommes concernés par les agressions physiques et verbales</a:t>
            </a:r>
            <a:endParaRPr lang="fr-FR" sz="1800" kern="100" dirty="0">
              <a:solidFill>
                <a:srgbClr val="21283C"/>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FR" sz="1800" kern="0" dirty="0">
                <a:solidFill>
                  <a:srgbClr val="21283C"/>
                </a:solidFill>
                <a:effectLst/>
                <a:latin typeface="Roboto" panose="02000000000000000000" pitchFamily="2" charset="0"/>
                <a:ea typeface="Times New Roman" panose="02020603050405020304" pitchFamily="18" charset="0"/>
                <a:cs typeface="Times New Roman" panose="02020603050405020304" pitchFamily="18" charset="0"/>
              </a:rPr>
              <a:t>le taux d’absentéisme des hommes et des femmes</a:t>
            </a:r>
            <a:endParaRPr lang="fr-FR" sz="1800" kern="100" dirty="0">
              <a:solidFill>
                <a:srgbClr val="21283C"/>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900"/>
              </a:spcAft>
            </a:pPr>
            <a:r>
              <a:rPr lang="fr-FR" sz="1800" kern="0" dirty="0">
                <a:solidFill>
                  <a:srgbClr val="21283C"/>
                </a:solidFill>
                <a:effectLst/>
                <a:latin typeface="Roboto" panose="02000000000000000000" pitchFamily="2" charset="0"/>
                <a:ea typeface="Times New Roman" panose="02020603050405020304" pitchFamily="18" charset="0"/>
                <a:cs typeface="Times New Roman" panose="02020603050405020304" pitchFamily="18" charset="0"/>
              </a:rPr>
              <a:t>Ces indicateurs pourront être analysés au regard des postes de travail en se posant les questions suivantes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FR" sz="1800" kern="0" dirty="0">
                <a:solidFill>
                  <a:srgbClr val="21283C"/>
                </a:solidFill>
                <a:effectLst/>
                <a:latin typeface="Roboto" panose="02000000000000000000" pitchFamily="2" charset="0"/>
                <a:ea typeface="Times New Roman" panose="02020603050405020304" pitchFamily="18" charset="0"/>
                <a:cs typeface="Times New Roman" panose="02020603050405020304" pitchFamily="18" charset="0"/>
              </a:rPr>
              <a:t>Quels postes sont les plus concernés par les accidents du travail ou par les maladies professionnelles ?</a:t>
            </a:r>
            <a:endParaRPr lang="fr-FR" sz="1800" kern="100" dirty="0">
              <a:solidFill>
                <a:srgbClr val="21283C"/>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FR" sz="1800" kern="0" dirty="0">
                <a:solidFill>
                  <a:srgbClr val="21283C"/>
                </a:solidFill>
                <a:effectLst/>
                <a:latin typeface="Roboto" panose="02000000000000000000" pitchFamily="2" charset="0"/>
                <a:ea typeface="Times New Roman" panose="02020603050405020304" pitchFamily="18" charset="0"/>
                <a:cs typeface="Times New Roman" panose="02020603050405020304" pitchFamily="18" charset="0"/>
              </a:rPr>
              <a:t>S’agit-il de postes principalement occupés par des femmes ? des hommes ?</a:t>
            </a:r>
            <a:endParaRPr lang="fr-FR" sz="1800" kern="100" dirty="0">
              <a:solidFill>
                <a:srgbClr val="21283C"/>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5AD61154-2E24-4886-B0E4-062DE6BBE6A6}" type="slidenum">
              <a:rPr lang="fr-FR" smtClean="0"/>
              <a:t>16</a:t>
            </a:fld>
            <a:endParaRPr lang="fr-FR"/>
          </a:p>
        </p:txBody>
      </p:sp>
    </p:spTree>
    <p:extLst>
      <p:ext uri="{BB962C8B-B14F-4D97-AF65-F5344CB8AC3E}">
        <p14:creationId xmlns:p14="http://schemas.microsoft.com/office/powerpoint/2010/main" val="3620970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Aborder ces sujets avec les femmes ET les hommes – pas uniquement parents mais aussi aidants pour ascendants âgés…</a:t>
            </a:r>
          </a:p>
          <a:p>
            <a:r>
              <a:rPr lang="fr-FR" dirty="0"/>
              <a:t>Plages horaires d’arrivées et départs des salarié-e-s pour plus de flexibilité </a:t>
            </a:r>
          </a:p>
          <a:p>
            <a:r>
              <a:rPr lang="fr-FR" dirty="0"/>
              <a:t>Horaires des réunions (entre 9h et 17h ) en cas de dépassement, poser la question de l’organisation personnelle </a:t>
            </a:r>
          </a:p>
          <a:p>
            <a:r>
              <a:rPr lang="fr-FR" dirty="0"/>
              <a:t>Limiter l’envoi de mails entre 20h et 8h </a:t>
            </a:r>
          </a:p>
          <a:p>
            <a:r>
              <a:rPr lang="fr-FR" dirty="0"/>
              <a:t>Mise en relation facilité avec un système de mode de garde à domicile ou tout service d’aide à domicile local</a:t>
            </a:r>
          </a:p>
          <a:p>
            <a:r>
              <a:rPr lang="fr-FR" dirty="0"/>
              <a:t>Guide de la parentalité et service </a:t>
            </a:r>
            <a:r>
              <a:rPr lang="fr-FR" dirty="0" err="1"/>
              <a:t>rh</a:t>
            </a:r>
            <a:r>
              <a:rPr lang="fr-FR" dirty="0"/>
              <a:t> comme point d’écoute et facilitateur </a:t>
            </a:r>
          </a:p>
          <a:p>
            <a:r>
              <a:rPr lang="fr-FR" dirty="0"/>
              <a:t>Être attentif aux demandes d’aménagement liés  à une demande de temps partiel ou de  congé parental </a:t>
            </a:r>
          </a:p>
          <a:p>
            <a:pPr marL="0" indent="0">
              <a:buNone/>
            </a:pPr>
            <a:r>
              <a:rPr lang="fr-FR" dirty="0"/>
              <a:t>      ( impact sur l’évolution professionnelle) </a:t>
            </a:r>
          </a:p>
          <a:p>
            <a:r>
              <a:rPr lang="fr-FR" dirty="0"/>
              <a:t>Inciter les pères: congés enfants malades- congé paternité et parental</a:t>
            </a:r>
          </a:p>
          <a:p>
            <a:r>
              <a:rPr lang="fr-FR" dirty="0"/>
              <a:t>Evaluation annuelle anonyme des dispositifs mis en place </a:t>
            </a:r>
          </a:p>
          <a:p>
            <a:r>
              <a:rPr lang="fr-FR" dirty="0"/>
              <a:t>Charte ? Ouvert dans le dialogue social </a:t>
            </a:r>
          </a:p>
          <a:p>
            <a:endParaRPr lang="fr-FR" dirty="0"/>
          </a:p>
        </p:txBody>
      </p:sp>
      <p:sp>
        <p:nvSpPr>
          <p:cNvPr id="4" name="Espace réservé du numéro de diapositive 3"/>
          <p:cNvSpPr>
            <a:spLocks noGrp="1"/>
          </p:cNvSpPr>
          <p:nvPr>
            <p:ph type="sldNum" sz="quarter" idx="5"/>
          </p:nvPr>
        </p:nvSpPr>
        <p:spPr/>
        <p:txBody>
          <a:bodyPr/>
          <a:lstStyle/>
          <a:p>
            <a:fld id="{5AD61154-2E24-4886-B0E4-062DE6BBE6A6}" type="slidenum">
              <a:rPr lang="fr-FR" smtClean="0"/>
              <a:t>17</a:t>
            </a:fld>
            <a:endParaRPr lang="fr-FR"/>
          </a:p>
        </p:txBody>
      </p:sp>
    </p:spTree>
    <p:extLst>
      <p:ext uri="{BB962C8B-B14F-4D97-AF65-F5344CB8AC3E}">
        <p14:creationId xmlns:p14="http://schemas.microsoft.com/office/powerpoint/2010/main" val="3057734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INRS / SANTE ET  SECU AU TRAVAIL  </a:t>
            </a:r>
          </a:p>
          <a:p>
            <a:endParaRPr lang="fr-FR" dirty="0"/>
          </a:p>
          <a:p>
            <a:pPr algn="l"/>
            <a:r>
              <a:rPr lang="fr-FR" b="0" i="0" dirty="0">
                <a:solidFill>
                  <a:srgbClr val="FFFFFF"/>
                </a:solidFill>
                <a:effectLst/>
                <a:latin typeface="Work Sans" panose="020B0604020202020204" pitchFamily="2" charset="0"/>
              </a:rPr>
              <a:t>L’OPPBTP organisation Professionnelle de prévention est composé d’experts en prévention issus du terrain qui accompagnent, au quotidien, les professionnels et les acteurs du BTP. Il a pour ambition de faire évoluer les pratiques pour améliorer la sécurité et la santé des femmes et des hommes du BTP afin de prévenir les accidents du travail et les maladies professionnelles.</a:t>
            </a:r>
          </a:p>
          <a:p>
            <a:br>
              <a:rPr lang="fr-FR" dirty="0"/>
            </a:br>
            <a:endParaRPr lang="fr-FR" dirty="0"/>
          </a:p>
        </p:txBody>
      </p:sp>
      <p:sp>
        <p:nvSpPr>
          <p:cNvPr id="4" name="Espace réservé du numéro de diapositive 3"/>
          <p:cNvSpPr>
            <a:spLocks noGrp="1"/>
          </p:cNvSpPr>
          <p:nvPr>
            <p:ph type="sldNum" sz="quarter" idx="5"/>
          </p:nvPr>
        </p:nvSpPr>
        <p:spPr/>
        <p:txBody>
          <a:bodyPr/>
          <a:lstStyle/>
          <a:p>
            <a:fld id="{5AD61154-2E24-4886-B0E4-062DE6BBE6A6}" type="slidenum">
              <a:rPr lang="fr-FR" smtClean="0"/>
              <a:t>18</a:t>
            </a:fld>
            <a:endParaRPr lang="fr-FR"/>
          </a:p>
        </p:txBody>
      </p:sp>
    </p:spTree>
    <p:extLst>
      <p:ext uri="{BB962C8B-B14F-4D97-AF65-F5344CB8AC3E}">
        <p14:creationId xmlns:p14="http://schemas.microsoft.com/office/powerpoint/2010/main" val="2224136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AD61154-2E24-4886-B0E4-062DE6BBE6A6}" type="slidenum">
              <a:rPr lang="fr-FR" smtClean="0"/>
              <a:t>21</a:t>
            </a:fld>
            <a:endParaRPr lang="fr-FR"/>
          </a:p>
        </p:txBody>
      </p:sp>
    </p:spTree>
    <p:extLst>
      <p:ext uri="{BB962C8B-B14F-4D97-AF65-F5344CB8AC3E}">
        <p14:creationId xmlns:p14="http://schemas.microsoft.com/office/powerpoint/2010/main" val="2851358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AD61154-2E24-4886-B0E4-062DE6BBE6A6}" type="slidenum">
              <a:rPr lang="fr-FR" smtClean="0"/>
              <a:t>23</a:t>
            </a:fld>
            <a:endParaRPr lang="fr-FR"/>
          </a:p>
        </p:txBody>
      </p:sp>
    </p:spTree>
    <p:extLst>
      <p:ext uri="{BB962C8B-B14F-4D97-AF65-F5344CB8AC3E}">
        <p14:creationId xmlns:p14="http://schemas.microsoft.com/office/powerpoint/2010/main" val="2364462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kern="1200" dirty="0">
                <a:solidFill>
                  <a:schemeClr val="tx1"/>
                </a:solidFill>
                <a:effectLst/>
                <a:latin typeface="+mn-lt"/>
                <a:ea typeface="+mn-ea"/>
                <a:cs typeface="+mn-cs"/>
              </a:rPr>
              <a:t>Au sein de ces entreprises, on observe comme le montre la pyramides des âges en forme de toupie, que </a:t>
            </a:r>
            <a:r>
              <a:rPr lang="fr-FR" sz="1000" b="1" kern="1200" dirty="0">
                <a:solidFill>
                  <a:schemeClr val="tx1"/>
                </a:solidFill>
                <a:effectLst/>
                <a:latin typeface="+mn-lt"/>
                <a:ea typeface="+mn-ea"/>
                <a:cs typeface="+mn-cs"/>
              </a:rPr>
              <a:t>les plus de 50 ans représentent près de 32% des salariés</a:t>
            </a:r>
            <a:r>
              <a:rPr lang="fr-FR" sz="1000" kern="1200" dirty="0">
                <a:solidFill>
                  <a:schemeClr val="tx1"/>
                </a:solidFill>
                <a:effectLst/>
                <a:latin typeface="+mn-lt"/>
                <a:ea typeface="+mn-ea"/>
                <a:cs typeface="+mn-cs"/>
              </a:rPr>
              <a:t>, contre plus 26% dans le reste de l’économie. </a:t>
            </a:r>
          </a:p>
          <a:p>
            <a:endParaRPr lang="fr-FR" sz="1000" kern="1200" dirty="0">
              <a:solidFill>
                <a:schemeClr val="tx1"/>
              </a:solidFill>
              <a:effectLst/>
              <a:latin typeface="+mn-lt"/>
              <a:ea typeface="+mn-ea"/>
              <a:cs typeface="+mn-cs"/>
            </a:endParaRPr>
          </a:p>
          <a:p>
            <a:r>
              <a:rPr lang="fr-FR" sz="1000" kern="1200" dirty="0">
                <a:solidFill>
                  <a:schemeClr val="tx1"/>
                </a:solidFill>
                <a:effectLst/>
                <a:latin typeface="+mn-lt"/>
                <a:ea typeface="+mn-ea"/>
                <a:cs typeface="+mn-cs"/>
              </a:rPr>
              <a:t>Ainsi, selon les projections, avec un âge légal de départ à la retraite à 62 ans, ce sont plus de </a:t>
            </a:r>
            <a:r>
              <a:rPr lang="fr-FR" sz="1000" b="1" u="sng" kern="1200" dirty="0">
                <a:solidFill>
                  <a:schemeClr val="tx1"/>
                </a:solidFill>
                <a:effectLst/>
                <a:latin typeface="+mn-lt"/>
                <a:ea typeface="+mn-ea"/>
                <a:cs typeface="+mn-cs"/>
              </a:rPr>
              <a:t>35 000 départs à la retraite qui seront à renouveler dans les 10 prochaines années.</a:t>
            </a:r>
            <a:r>
              <a:rPr lang="fr-FR" sz="1000" b="0" u="sng" kern="1200" dirty="0">
                <a:solidFill>
                  <a:schemeClr val="tx1"/>
                </a:solidFill>
                <a:effectLst/>
                <a:latin typeface="+mn-lt"/>
                <a:ea typeface="+mn-ea"/>
                <a:cs typeface="+mn-cs"/>
              </a:rPr>
              <a:t> </a:t>
            </a:r>
          </a:p>
          <a:p>
            <a:endParaRPr lang="fr-FR" sz="1000" b="0" u="sng" kern="1200" dirty="0">
              <a:solidFill>
                <a:schemeClr val="tx1"/>
              </a:solidFill>
              <a:effectLst/>
              <a:latin typeface="+mn-lt"/>
              <a:ea typeface="+mn-ea"/>
              <a:cs typeface="+mn-cs"/>
            </a:endParaRPr>
          </a:p>
          <a:p>
            <a:r>
              <a:rPr lang="fr-FR" sz="1000" b="0" u="sng" kern="1200" dirty="0">
                <a:solidFill>
                  <a:schemeClr val="tx1"/>
                </a:solidFill>
                <a:effectLst/>
                <a:latin typeface="+mn-lt"/>
                <a:ea typeface="+mn-ea"/>
                <a:cs typeface="+mn-cs"/>
              </a:rPr>
              <a:t>Ce sont l</a:t>
            </a:r>
            <a:r>
              <a:rPr lang="fr-FR" sz="1000" b="1" kern="1200" dirty="0">
                <a:solidFill>
                  <a:schemeClr val="tx1"/>
                </a:solidFill>
                <a:effectLst/>
                <a:latin typeface="+mn-lt"/>
                <a:ea typeface="+mn-ea"/>
                <a:cs typeface="+mn-cs"/>
              </a:rPr>
              <a:t>es professions du médicosociales qui sont </a:t>
            </a:r>
            <a:r>
              <a:rPr lang="fr-FR" sz="1000" kern="1200" dirty="0">
                <a:solidFill>
                  <a:schemeClr val="tx1"/>
                </a:solidFill>
                <a:effectLst/>
                <a:latin typeface="+mn-lt"/>
                <a:ea typeface="+mn-ea"/>
                <a:cs typeface="+mn-cs"/>
              </a:rPr>
              <a:t>les plus concernées par les départs : </a:t>
            </a:r>
            <a:r>
              <a:rPr lang="fr-FR" sz="1000" b="0" u="sng" kern="1200" dirty="0">
                <a:solidFill>
                  <a:schemeClr val="tx1"/>
                </a:solidFill>
                <a:effectLst/>
                <a:latin typeface="+mn-lt"/>
                <a:ea typeface="+mn-ea"/>
                <a:cs typeface="+mn-cs"/>
              </a:rPr>
              <a:t>notamment les métiers de l’</a:t>
            </a:r>
            <a:r>
              <a:rPr lang="fr-FR" sz="1000" kern="1200" dirty="0">
                <a:solidFill>
                  <a:schemeClr val="tx1"/>
                </a:solidFill>
                <a:effectLst/>
                <a:latin typeface="+mn-lt"/>
                <a:ea typeface="+mn-ea"/>
                <a:cs typeface="+mn-cs"/>
              </a:rPr>
              <a:t>aides à domicile, agents de services hospitaliers, infirmiers, aides-soignants, médecins salariés, éducateurs spécialisés, … </a:t>
            </a:r>
            <a:r>
              <a:rPr lang="fr-FR" sz="1000" b="1" kern="1200" dirty="0">
                <a:solidFill>
                  <a:schemeClr val="tx1"/>
                </a:solidFill>
                <a:effectLst/>
                <a:latin typeface="+mn-lt"/>
                <a:ea typeface="+mn-ea"/>
                <a:cs typeface="+mn-cs"/>
              </a:rPr>
              <a:t>Ce qui par ailleurs offrira des opportunités d’emplois à courts et moyens termes notamment sur des fonctions d’encadrement, cadre </a:t>
            </a:r>
            <a:r>
              <a:rPr lang="fr-FR" sz="1000" kern="1200" dirty="0">
                <a:solidFill>
                  <a:schemeClr val="tx1"/>
                </a:solidFill>
                <a:effectLst/>
                <a:latin typeface="+mn-lt"/>
                <a:ea typeface="+mn-ea"/>
                <a:cs typeface="+mn-cs"/>
              </a:rPr>
              <a:t>particulièrement exposées, </a:t>
            </a:r>
            <a:r>
              <a:rPr lang="fr-FR" sz="1000" u="sng" kern="1200" dirty="0">
                <a:solidFill>
                  <a:schemeClr val="tx1"/>
                </a:solidFill>
                <a:effectLst/>
                <a:latin typeface="+mn-lt"/>
                <a:ea typeface="+mn-ea"/>
                <a:cs typeface="+mn-cs"/>
              </a:rPr>
              <a:t>car ce sont des salariés plus âgés que la moyenne.</a:t>
            </a:r>
            <a:r>
              <a:rPr lang="fr-FR" sz="1000" kern="1200" dirty="0">
                <a:solidFill>
                  <a:schemeClr val="tx1"/>
                </a:solidFill>
                <a:effectLst/>
                <a:latin typeface="+mn-lt"/>
                <a:ea typeface="+mn-ea"/>
                <a:cs typeface="+mn-cs"/>
              </a:rPr>
              <a:t> </a:t>
            </a:r>
          </a:p>
          <a:p>
            <a:endParaRPr lang="fr-FR" sz="1000" kern="1200" dirty="0">
              <a:solidFill>
                <a:schemeClr val="tx1"/>
              </a:solidFill>
              <a:effectLst/>
              <a:latin typeface="+mn-lt"/>
              <a:ea typeface="+mn-ea"/>
              <a:cs typeface="+mn-cs"/>
            </a:endParaRPr>
          </a:p>
          <a:p>
            <a:r>
              <a:rPr lang="fr-FR" sz="1000" u="sng" kern="1200" dirty="0">
                <a:solidFill>
                  <a:schemeClr val="tx1"/>
                </a:solidFill>
                <a:effectLst/>
                <a:latin typeface="+mn-lt"/>
                <a:ea typeface="+mn-ea"/>
                <a:cs typeface="+mn-cs"/>
              </a:rPr>
              <a:t>Dernier point sur es caractéristique de l’emploi en  ESS : </a:t>
            </a:r>
          </a:p>
          <a:p>
            <a:pPr marL="0" lvl="0" indent="0" algn="just">
              <a:lnSpc>
                <a:spcPts val="2500"/>
              </a:lnSpc>
              <a:spcAft>
                <a:spcPts val="0"/>
              </a:spcAft>
              <a:buFont typeface="Symbol" panose="05050102010706020507" pitchFamily="18" charset="2"/>
              <a:buNone/>
            </a:pPr>
            <a:r>
              <a:rPr lang="fr-FR" sz="1000" b="1" kern="1200" dirty="0">
                <a:solidFill>
                  <a:schemeClr val="tx1"/>
                </a:solidFill>
                <a:latin typeface="+mn-lt"/>
                <a:ea typeface="Tahoma" panose="020B0604030504040204" pitchFamily="34" charset="0"/>
                <a:cs typeface="Tahoma" panose="020B0604030504040204" pitchFamily="34" charset="0"/>
              </a:rPr>
              <a:t>77%</a:t>
            </a:r>
            <a:r>
              <a:rPr lang="fr-FR" sz="1000" kern="1200" dirty="0">
                <a:solidFill>
                  <a:schemeClr val="tx1"/>
                </a:solidFill>
                <a:latin typeface="+mn-lt"/>
                <a:ea typeface="Tahoma" panose="020B0604030504040204" pitchFamily="34" charset="0"/>
                <a:cs typeface="Tahoma" panose="020B0604030504040204" pitchFamily="34" charset="0"/>
              </a:rPr>
              <a:t> des contrats de travail sont en CDI </a:t>
            </a:r>
          </a:p>
          <a:p>
            <a:pPr marL="0" lvl="0" indent="0" algn="just">
              <a:lnSpc>
                <a:spcPts val="2500"/>
              </a:lnSpc>
              <a:spcAft>
                <a:spcPts val="0"/>
              </a:spcAft>
              <a:buFont typeface="Symbol" panose="05050102010706020507" pitchFamily="18" charset="2"/>
              <a:buNone/>
            </a:pPr>
            <a:r>
              <a:rPr lang="fr-FR" sz="1000" b="1" kern="1200" dirty="0">
                <a:solidFill>
                  <a:schemeClr val="tx1"/>
                </a:solidFill>
                <a:latin typeface="+mn-lt"/>
                <a:ea typeface="Tahoma" panose="020B0604030504040204" pitchFamily="34" charset="0"/>
                <a:cs typeface="Tahoma" panose="020B0604030504040204" pitchFamily="34" charset="0"/>
              </a:rPr>
              <a:t>Plus de 2/3 des emplois</a:t>
            </a:r>
            <a:r>
              <a:rPr lang="fr-FR" sz="1000" kern="1200" dirty="0">
                <a:solidFill>
                  <a:schemeClr val="tx1"/>
                </a:solidFill>
                <a:latin typeface="+mn-lt"/>
                <a:ea typeface="Tahoma" panose="020B0604030504040204" pitchFamily="34" charset="0"/>
                <a:cs typeface="Tahoma" panose="020B0604030504040204" pitchFamily="34" charset="0"/>
              </a:rPr>
              <a:t> ESS sont à </a:t>
            </a:r>
            <a:r>
              <a:rPr lang="fr-FR" sz="1000" b="1" kern="1200" dirty="0">
                <a:solidFill>
                  <a:schemeClr val="tx1"/>
                </a:solidFill>
                <a:latin typeface="+mn-lt"/>
                <a:ea typeface="Tahoma" panose="020B0604030504040204" pitchFamily="34" charset="0"/>
                <a:cs typeface="Tahoma" panose="020B0604030504040204" pitchFamily="34" charset="0"/>
              </a:rPr>
              <a:t>temps complet</a:t>
            </a:r>
            <a:r>
              <a:rPr lang="fr-FR" sz="1000" kern="1200" dirty="0">
                <a:solidFill>
                  <a:schemeClr val="tx1"/>
                </a:solidFill>
                <a:latin typeface="+mn-lt"/>
                <a:ea typeface="Tahoma" panose="020B0604030504040204" pitchFamily="34" charset="0"/>
                <a:cs typeface="Tahoma" panose="020B0604030504040204" pitchFamily="34" charset="0"/>
              </a:rPr>
              <a:t> </a:t>
            </a:r>
          </a:p>
          <a:p>
            <a:pPr marL="0" lvl="0" indent="0" algn="just">
              <a:lnSpc>
                <a:spcPts val="2500"/>
              </a:lnSpc>
              <a:spcAft>
                <a:spcPts val="0"/>
              </a:spcAft>
              <a:buFont typeface="Symbol" panose="05050102010706020507" pitchFamily="18" charset="2"/>
              <a:buNone/>
            </a:pPr>
            <a:r>
              <a:rPr lang="fr-FR" sz="1000" b="1" kern="1200" dirty="0">
                <a:solidFill>
                  <a:schemeClr val="tx1"/>
                </a:solidFill>
                <a:latin typeface="+mn-lt"/>
                <a:ea typeface="Tahoma" panose="020B0604030504040204" pitchFamily="34" charset="0"/>
                <a:cs typeface="Tahoma" panose="020B0604030504040204" pitchFamily="34" charset="0"/>
              </a:rPr>
              <a:t>32% des femmes salariées </a:t>
            </a:r>
            <a:r>
              <a:rPr lang="fr-FR" sz="1000" b="0" kern="1200" dirty="0">
                <a:solidFill>
                  <a:schemeClr val="tx1"/>
                </a:solidFill>
                <a:latin typeface="+mn-lt"/>
                <a:ea typeface="Tahoma" panose="020B0604030504040204" pitchFamily="34" charset="0"/>
                <a:cs typeface="Tahoma" panose="020B0604030504040204" pitchFamily="34" charset="0"/>
              </a:rPr>
              <a:t>de l’ESS sont âgées de </a:t>
            </a:r>
            <a:r>
              <a:rPr lang="fr-FR" sz="1000" b="1" kern="1200" dirty="0">
                <a:solidFill>
                  <a:schemeClr val="tx1"/>
                </a:solidFill>
                <a:latin typeface="+mn-lt"/>
                <a:ea typeface="Tahoma" panose="020B0604030504040204" pitchFamily="34" charset="0"/>
                <a:cs typeface="Tahoma" panose="020B0604030504040204" pitchFamily="34" charset="0"/>
              </a:rPr>
              <a:t>plus de 50 ans</a:t>
            </a:r>
            <a:r>
              <a:rPr lang="fr-FR" sz="1000" b="0" kern="1200" dirty="0">
                <a:solidFill>
                  <a:schemeClr val="tx1"/>
                </a:solidFill>
                <a:latin typeface="+mn-lt"/>
                <a:ea typeface="Tahoma" panose="020B0604030504040204" pitchFamily="34" charset="0"/>
                <a:cs typeface="Tahoma" panose="020B0604030504040204" pitchFamily="34" charset="0"/>
              </a:rPr>
              <a:t>, tous secteurs confondus : enjeu majeur =&gt; Les projections dans l’ESS font état de 23 500 postes de femmes salariées à renouveler dans les 10 prochaines années</a:t>
            </a:r>
          </a:p>
          <a:p>
            <a:pPr marL="0" lvl="0" indent="0" algn="just">
              <a:lnSpc>
                <a:spcPts val="2500"/>
              </a:lnSpc>
              <a:spcAft>
                <a:spcPts val="0"/>
              </a:spcAft>
              <a:buFont typeface="Symbol" panose="05050102010706020507" pitchFamily="18" charset="2"/>
              <a:buNone/>
            </a:pPr>
            <a:r>
              <a:rPr lang="fr-FR" sz="1000" b="1" kern="1200" dirty="0">
                <a:solidFill>
                  <a:schemeClr val="tx1"/>
                </a:solidFill>
                <a:latin typeface="+mn-lt"/>
                <a:ea typeface="Tahoma" panose="020B0604030504040204" pitchFamily="34" charset="0"/>
                <a:cs typeface="Tahoma" panose="020B0604030504040204" pitchFamily="34" charset="0"/>
              </a:rPr>
              <a:t>11% des femmes salariées de l’ESS sont cadres</a:t>
            </a:r>
            <a:r>
              <a:rPr lang="fr-FR" sz="1000" kern="1200" dirty="0">
                <a:solidFill>
                  <a:schemeClr val="tx1"/>
                </a:solidFill>
                <a:latin typeface="+mn-lt"/>
                <a:ea typeface="Tahoma" panose="020B0604030504040204" pitchFamily="34" charset="0"/>
                <a:cs typeface="Tahoma" panose="020B0604030504040204" pitchFamily="34" charset="0"/>
              </a:rPr>
              <a:t> contre </a:t>
            </a:r>
            <a:r>
              <a:rPr lang="fr-FR" sz="1000" b="1" kern="1200" dirty="0">
                <a:solidFill>
                  <a:schemeClr val="tx1"/>
                </a:solidFill>
                <a:latin typeface="+mn-lt"/>
                <a:ea typeface="Tahoma" panose="020B0604030504040204" pitchFamily="34" charset="0"/>
                <a:cs typeface="Tahoma" panose="020B0604030504040204" pitchFamily="34" charset="0"/>
              </a:rPr>
              <a:t>17% des hommes, un homme a donc 1,5 fois plus de chance d’être cadre dans l’ESS</a:t>
            </a:r>
            <a:endParaRPr lang="fr-FR" sz="1000" kern="1200" dirty="0">
              <a:solidFill>
                <a:schemeClr val="tx1"/>
              </a:solidFill>
              <a:latin typeface="+mn-lt"/>
              <a:ea typeface="Tahoma" panose="020B0604030504040204" pitchFamily="34" charset="0"/>
              <a:cs typeface="Tahoma" panose="020B0604030504040204" pitchFamily="34" charset="0"/>
            </a:endParaRPr>
          </a:p>
          <a:p>
            <a:pPr marL="0" indent="0" algn="just">
              <a:lnSpc>
                <a:spcPts val="2500"/>
              </a:lnSpc>
              <a:buFont typeface="Symbol" panose="05050102010706020507" pitchFamily="18" charset="2"/>
              <a:buNone/>
            </a:pPr>
            <a:r>
              <a:rPr lang="fr-FR" sz="1000" b="1" kern="1200" dirty="0">
                <a:solidFill>
                  <a:schemeClr val="tx1"/>
                </a:solidFill>
                <a:latin typeface="+mn-lt"/>
                <a:ea typeface="Tahoma" panose="020B0604030504040204" pitchFamily="34" charset="0"/>
                <a:cs typeface="Tahoma" panose="020B0604030504040204" pitchFamily="34" charset="0"/>
              </a:rPr>
              <a:t>35,5%</a:t>
            </a:r>
            <a:r>
              <a:rPr lang="fr-FR" sz="1000" kern="1200" dirty="0">
                <a:solidFill>
                  <a:schemeClr val="tx1"/>
                </a:solidFill>
                <a:latin typeface="+mn-lt"/>
                <a:ea typeface="Tahoma" panose="020B0604030504040204" pitchFamily="34" charset="0"/>
                <a:cs typeface="Tahoma" panose="020B0604030504040204" pitchFamily="34" charset="0"/>
              </a:rPr>
              <a:t> des salarié.es de l’ESS sont des employé.es et </a:t>
            </a:r>
            <a:r>
              <a:rPr lang="fr-FR" sz="1000" b="1" kern="1200" dirty="0">
                <a:solidFill>
                  <a:schemeClr val="tx1"/>
                </a:solidFill>
                <a:latin typeface="+mn-lt"/>
                <a:ea typeface="Tahoma" panose="020B0604030504040204" pitchFamily="34" charset="0"/>
                <a:cs typeface="Tahoma" panose="020B0604030504040204" pitchFamily="34" charset="0"/>
              </a:rPr>
              <a:t>13%</a:t>
            </a:r>
            <a:r>
              <a:rPr lang="fr-FR" sz="1000" kern="1200" dirty="0">
                <a:solidFill>
                  <a:schemeClr val="tx1"/>
                </a:solidFill>
                <a:latin typeface="+mn-lt"/>
                <a:ea typeface="Tahoma" panose="020B0604030504040204" pitchFamily="34" charset="0"/>
                <a:cs typeface="Tahoma" panose="020B0604030504040204" pitchFamily="34" charset="0"/>
              </a:rPr>
              <a:t> sont des cadres</a:t>
            </a:r>
          </a:p>
        </p:txBody>
      </p:sp>
    </p:spTree>
    <p:extLst>
      <p:ext uri="{BB962C8B-B14F-4D97-AF65-F5344CB8AC3E}">
        <p14:creationId xmlns:p14="http://schemas.microsoft.com/office/powerpoint/2010/main" val="971824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000" kern="1200" dirty="0">
              <a:solidFill>
                <a:schemeClr val="tx1"/>
              </a:solidFill>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19959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Degré d’autonomie </a:t>
            </a:r>
            <a:r>
              <a:rPr lang="fr-FR" dirty="0"/>
              <a:t>: </a:t>
            </a:r>
            <a:r>
              <a:rPr lang="fr-FR" dirty="0" err="1"/>
              <a:t>cf</a:t>
            </a:r>
            <a:r>
              <a:rPr lang="fr-FR" dirty="0"/>
              <a:t> étude ANACT Femmes occupent des emplois avec moins d’autonomie et de liberté de décision alors qu’elles travaillent souvent seules</a:t>
            </a:r>
          </a:p>
          <a:p>
            <a:r>
              <a:rPr lang="fr-FR" dirty="0"/>
              <a:t>Elles sont plus soumises a une hiérarchie </a:t>
            </a:r>
          </a:p>
          <a:p>
            <a:endParaRPr lang="fr-FR" dirty="0"/>
          </a:p>
        </p:txBody>
      </p:sp>
      <p:sp>
        <p:nvSpPr>
          <p:cNvPr id="4" name="Espace réservé du numéro de diapositive 3"/>
          <p:cNvSpPr>
            <a:spLocks noGrp="1"/>
          </p:cNvSpPr>
          <p:nvPr>
            <p:ph type="sldNum" sz="quarter" idx="5"/>
          </p:nvPr>
        </p:nvSpPr>
        <p:spPr/>
        <p:txBody>
          <a:bodyPr/>
          <a:lstStyle/>
          <a:p>
            <a:fld id="{5AD61154-2E24-4886-B0E4-062DE6BBE6A6}" type="slidenum">
              <a:rPr lang="fr-FR" smtClean="0"/>
              <a:t>6</a:t>
            </a:fld>
            <a:endParaRPr lang="fr-FR"/>
          </a:p>
        </p:txBody>
      </p:sp>
    </p:spTree>
    <p:extLst>
      <p:ext uri="{BB962C8B-B14F-4D97-AF65-F5344CB8AC3E}">
        <p14:creationId xmlns:p14="http://schemas.microsoft.com/office/powerpoint/2010/main" val="2452627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Info partagée :  News </a:t>
            </a:r>
            <a:r>
              <a:rPr lang="fr-FR" dirty="0" err="1"/>
              <a:t>letter</a:t>
            </a:r>
            <a:r>
              <a:rPr lang="fr-FR" dirty="0"/>
              <a:t> d’entreprises </a:t>
            </a:r>
          </a:p>
          <a:p>
            <a:r>
              <a:rPr lang="fr-FR" sz="1200" dirty="0">
                <a:solidFill>
                  <a:srgbClr val="21283C"/>
                </a:solidFill>
                <a:latin typeface="Roboto" panose="02000000000000000000" pitchFamily="2" charset="0"/>
                <a:ea typeface="Times New Roman" panose="02020603050405020304" pitchFamily="18" charset="0"/>
                <a:cs typeface="Times New Roman" panose="02020603050405020304" pitchFamily="18" charset="0"/>
              </a:rPr>
              <a:t>L</a:t>
            </a:r>
            <a:r>
              <a:rPr lang="fr-FR" sz="1200" kern="0" dirty="0">
                <a:solidFill>
                  <a:srgbClr val="21283C"/>
                </a:solidFill>
                <a:effectLst/>
                <a:latin typeface="Roboto" panose="02000000000000000000" pitchFamily="2" charset="0"/>
                <a:ea typeface="Times New Roman" panose="02020603050405020304" pitchFamily="18" charset="0"/>
                <a:cs typeface="Times New Roman" panose="02020603050405020304" pitchFamily="18" charset="0"/>
              </a:rPr>
              <a:t>a qualité des relations sociales avec un dialogue social actif: créer des espaces de dialogues dédiés sur le travail - sensibilisation aux agissements sexistes </a:t>
            </a:r>
          </a:p>
          <a:p>
            <a:endParaRPr lang="fr-FR" dirty="0"/>
          </a:p>
        </p:txBody>
      </p:sp>
      <p:sp>
        <p:nvSpPr>
          <p:cNvPr id="4" name="Espace réservé du numéro de diapositive 3"/>
          <p:cNvSpPr>
            <a:spLocks noGrp="1"/>
          </p:cNvSpPr>
          <p:nvPr>
            <p:ph type="sldNum" sz="quarter" idx="5"/>
          </p:nvPr>
        </p:nvSpPr>
        <p:spPr/>
        <p:txBody>
          <a:bodyPr/>
          <a:lstStyle/>
          <a:p>
            <a:fld id="{5AD61154-2E24-4886-B0E4-062DE6BBE6A6}" type="slidenum">
              <a:rPr lang="fr-FR" smtClean="0"/>
              <a:t>9</a:t>
            </a:fld>
            <a:endParaRPr lang="fr-FR"/>
          </a:p>
        </p:txBody>
      </p:sp>
    </p:spTree>
    <p:extLst>
      <p:ext uri="{BB962C8B-B14F-4D97-AF65-F5344CB8AC3E}">
        <p14:creationId xmlns:p14="http://schemas.microsoft.com/office/powerpoint/2010/main" val="854946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100" b="1" dirty="0"/>
              <a:t>Freins à la mixité professionnelle:</a:t>
            </a:r>
          </a:p>
          <a:p>
            <a:endParaRPr lang="fr-FR" sz="1100" b="1" dirty="0"/>
          </a:p>
          <a:p>
            <a:pPr>
              <a:buFontTx/>
              <a:buChar char="-"/>
            </a:pPr>
            <a:r>
              <a:rPr lang="fr-FR" b="1" dirty="0"/>
              <a:t>Les représentations  sexuées </a:t>
            </a:r>
            <a:r>
              <a:rPr lang="fr-FR" dirty="0"/>
              <a:t>des métiers et des fonctions</a:t>
            </a:r>
          </a:p>
          <a:p>
            <a:pPr>
              <a:buFontTx/>
              <a:buChar char="-"/>
            </a:pPr>
            <a:r>
              <a:rPr lang="fr-FR" b="1" dirty="0"/>
              <a:t>Faible vivier de recrutement</a:t>
            </a:r>
            <a:r>
              <a:rPr lang="fr-FR" dirty="0"/>
              <a:t> lié au ---Faible élargissement des choix professionnels des jeunes </a:t>
            </a:r>
          </a:p>
          <a:p>
            <a:pPr>
              <a:buFontTx/>
              <a:buChar char="-"/>
            </a:pPr>
            <a:r>
              <a:rPr lang="fr-FR" dirty="0"/>
              <a:t>Manque de confiance des jeunes filles dans les filières techniques </a:t>
            </a:r>
          </a:p>
          <a:p>
            <a:pPr>
              <a:buFontTx/>
              <a:buChar char="-"/>
            </a:pPr>
            <a:r>
              <a:rPr lang="fr-FR" dirty="0"/>
              <a:t>Peu de jeunes garçons vers le « soin »</a:t>
            </a:r>
          </a:p>
          <a:p>
            <a:r>
              <a:rPr lang="fr-FR" dirty="0"/>
              <a:t>-</a:t>
            </a:r>
            <a:r>
              <a:rPr lang="fr-FR" b="1" dirty="0"/>
              <a:t>Enjeux de virilité </a:t>
            </a:r>
          </a:p>
          <a:p>
            <a:r>
              <a:rPr lang="fr-FR" dirty="0"/>
              <a:t>-</a:t>
            </a:r>
            <a:r>
              <a:rPr lang="fr-FR" b="1" dirty="0" err="1"/>
              <a:t>Etre</a:t>
            </a:r>
            <a:r>
              <a:rPr lang="fr-FR" b="1" dirty="0"/>
              <a:t> </a:t>
            </a:r>
            <a:r>
              <a:rPr lang="fr-FR" b="1" dirty="0" err="1"/>
              <a:t>seul-e</a:t>
            </a:r>
            <a:r>
              <a:rPr lang="fr-FR" b="1" dirty="0"/>
              <a:t> dans son genre </a:t>
            </a:r>
          </a:p>
          <a:p>
            <a:pPr marL="214313" indent="-214313">
              <a:buFontTx/>
              <a:buChar char="-"/>
            </a:pPr>
            <a:endParaRPr lang="fr-FR" dirty="0"/>
          </a:p>
          <a:p>
            <a:pPr>
              <a:buFontTx/>
              <a:buChar char="-"/>
            </a:pPr>
            <a:r>
              <a:rPr lang="fr-FR" i="1" dirty="0"/>
              <a:t> </a:t>
            </a:r>
            <a:r>
              <a:rPr lang="fr-FR" b="1" dirty="0"/>
              <a:t>Argument clientèle</a:t>
            </a:r>
            <a:r>
              <a:rPr lang="fr-FR" b="1" i="1" dirty="0"/>
              <a:t> </a:t>
            </a:r>
            <a:r>
              <a:rPr lang="fr-FR" i="1" dirty="0"/>
              <a:t>« Attentes des clients et des usagers, moindre confiance … »</a:t>
            </a:r>
          </a:p>
          <a:p>
            <a:pPr>
              <a:buFontTx/>
              <a:buChar char="-"/>
            </a:pPr>
            <a:r>
              <a:rPr lang="fr-FR" i="1" dirty="0"/>
              <a:t>-</a:t>
            </a:r>
            <a:r>
              <a:rPr lang="fr-FR" b="1" dirty="0"/>
              <a:t>Absence de locaux sociaux </a:t>
            </a:r>
          </a:p>
          <a:p>
            <a:endParaRPr lang="fr-FR" dirty="0"/>
          </a:p>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5AD61154-2E24-4886-B0E4-062DE6BBE6A6}" type="slidenum">
              <a:rPr lang="fr-FR" smtClean="0"/>
              <a:t>10</a:t>
            </a:fld>
            <a:endParaRPr lang="fr-FR"/>
          </a:p>
        </p:txBody>
      </p:sp>
    </p:spTree>
    <p:extLst>
      <p:ext uri="{BB962C8B-B14F-4D97-AF65-F5344CB8AC3E}">
        <p14:creationId xmlns:p14="http://schemas.microsoft.com/office/powerpoint/2010/main" val="2679343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CSE propose des actions de prévention et un ordre des priorités</a:t>
            </a:r>
          </a:p>
          <a:p>
            <a:r>
              <a:rPr lang="fr-FR" dirty="0"/>
              <a:t>- Réductions de la pénibilité des postes : intégrer une composante ergonomique  dans le CDC lors du renouvellement des matériels pour permettre l’utilisation par de plus petits gabarits ( femmes et Hommes )  Aides possibles Voir CARSAT  e Cram </a:t>
            </a:r>
          </a:p>
          <a:p>
            <a:endParaRPr lang="fr-FR" dirty="0"/>
          </a:p>
        </p:txBody>
      </p:sp>
      <p:sp>
        <p:nvSpPr>
          <p:cNvPr id="4" name="Espace réservé du numéro de diapositive 3"/>
          <p:cNvSpPr>
            <a:spLocks noGrp="1"/>
          </p:cNvSpPr>
          <p:nvPr>
            <p:ph type="sldNum" sz="quarter" idx="5"/>
          </p:nvPr>
        </p:nvSpPr>
        <p:spPr/>
        <p:txBody>
          <a:bodyPr/>
          <a:lstStyle/>
          <a:p>
            <a:fld id="{5AD61154-2E24-4886-B0E4-062DE6BBE6A6}" type="slidenum">
              <a:rPr lang="fr-FR" smtClean="0"/>
              <a:t>11</a:t>
            </a:fld>
            <a:endParaRPr lang="fr-FR"/>
          </a:p>
        </p:txBody>
      </p:sp>
    </p:spTree>
    <p:extLst>
      <p:ext uri="{BB962C8B-B14F-4D97-AF65-F5344CB8AC3E}">
        <p14:creationId xmlns:p14="http://schemas.microsoft.com/office/powerpoint/2010/main" val="2057198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proposé aux hommes : avec garantie en termes de charge de travail compatible avec Tps partiel – de rémunération 5 augmentations et </a:t>
            </a:r>
            <a:r>
              <a:rPr lang="fr-FR" b="1" dirty="0" err="1"/>
              <a:t>possi</a:t>
            </a:r>
            <a:r>
              <a:rPr lang="fr-FR" b="1" dirty="0"/>
              <a:t> de promotion y compris pour els temps partiels </a:t>
            </a:r>
          </a:p>
          <a:p>
            <a:r>
              <a:rPr lang="fr-FR" dirty="0"/>
              <a:t>Job sharing : 2 salariés a tps partiel pour un même poste , facilite l’ambition professionnelle, l’</a:t>
            </a:r>
            <a:r>
              <a:rPr lang="fr-FR" dirty="0" err="1"/>
              <a:t>interet</a:t>
            </a:r>
            <a:r>
              <a:rPr lang="fr-FR" dirty="0"/>
              <a:t> du poste et donc l’implication </a:t>
            </a:r>
          </a:p>
          <a:p>
            <a:r>
              <a:rPr lang="fr-FR" dirty="0"/>
              <a:t>Temps partiels annualisé: le calendrier des jours non travaillés ne suit pas une logique d’absence quotidienne ou hebdomadaire mais le calendrier des congés scolaires </a:t>
            </a:r>
          </a:p>
          <a:p>
            <a:r>
              <a:rPr lang="fr-FR" b="1" dirty="0">
                <a:highlight>
                  <a:srgbClr val="FFFF00"/>
                </a:highlight>
              </a:rPr>
              <a:t>POLY ACTIVITE</a:t>
            </a:r>
            <a:r>
              <a:rPr lang="fr-FR" dirty="0"/>
              <a:t>: </a:t>
            </a:r>
            <a:r>
              <a:rPr lang="fr-FR" b="1" dirty="0"/>
              <a:t>pour lutter contre les temps partiels </a:t>
            </a:r>
          </a:p>
        </p:txBody>
      </p:sp>
      <p:sp>
        <p:nvSpPr>
          <p:cNvPr id="4" name="Espace réservé du numéro de diapositive 3"/>
          <p:cNvSpPr>
            <a:spLocks noGrp="1"/>
          </p:cNvSpPr>
          <p:nvPr>
            <p:ph type="sldNum" sz="quarter" idx="5"/>
          </p:nvPr>
        </p:nvSpPr>
        <p:spPr/>
        <p:txBody>
          <a:bodyPr/>
          <a:lstStyle/>
          <a:p>
            <a:fld id="{5AD61154-2E24-4886-B0E4-062DE6BBE6A6}" type="slidenum">
              <a:rPr lang="fr-FR" smtClean="0"/>
              <a:t>14</a:t>
            </a:fld>
            <a:endParaRPr lang="fr-FR"/>
          </a:p>
        </p:txBody>
      </p:sp>
    </p:spTree>
    <p:extLst>
      <p:ext uri="{BB962C8B-B14F-4D97-AF65-F5344CB8AC3E}">
        <p14:creationId xmlns:p14="http://schemas.microsoft.com/office/powerpoint/2010/main" val="2989669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Choix de la journée ou tous les salariés seront présents </a:t>
            </a:r>
          </a:p>
          <a:p>
            <a:endParaRPr lang="fr-FR" dirty="0"/>
          </a:p>
          <a:p>
            <a:r>
              <a:rPr lang="fr-FR" dirty="0" err="1"/>
              <a:t>Necessite</a:t>
            </a:r>
            <a:r>
              <a:rPr lang="fr-FR" dirty="0"/>
              <a:t> que les salariés aient un espace dédiés au travail chez eux</a:t>
            </a:r>
          </a:p>
          <a:p>
            <a:r>
              <a:rPr lang="fr-FR" dirty="0"/>
              <a:t>Peut être un </a:t>
            </a:r>
            <a:r>
              <a:rPr lang="fr-FR" dirty="0" err="1"/>
              <a:t>piege</a:t>
            </a:r>
            <a:r>
              <a:rPr lang="fr-FR" dirty="0"/>
              <a:t> pour les femmes </a:t>
            </a:r>
          </a:p>
        </p:txBody>
      </p:sp>
      <p:sp>
        <p:nvSpPr>
          <p:cNvPr id="4" name="Espace réservé du numéro de diapositive 3"/>
          <p:cNvSpPr>
            <a:spLocks noGrp="1"/>
          </p:cNvSpPr>
          <p:nvPr>
            <p:ph type="sldNum" sz="quarter" idx="5"/>
          </p:nvPr>
        </p:nvSpPr>
        <p:spPr/>
        <p:txBody>
          <a:bodyPr/>
          <a:lstStyle/>
          <a:p>
            <a:fld id="{5AD61154-2E24-4886-B0E4-062DE6BBE6A6}" type="slidenum">
              <a:rPr lang="fr-FR" smtClean="0"/>
              <a:t>15</a:t>
            </a:fld>
            <a:endParaRPr lang="fr-FR"/>
          </a:p>
        </p:txBody>
      </p:sp>
    </p:spTree>
    <p:extLst>
      <p:ext uri="{BB962C8B-B14F-4D97-AF65-F5344CB8AC3E}">
        <p14:creationId xmlns:p14="http://schemas.microsoft.com/office/powerpoint/2010/main" val="173552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sz="2000" b="1" i="0">
                <a:solidFill>
                  <a:srgbClr val="096F71"/>
                </a:solidFill>
                <a:latin typeface="Arial"/>
                <a:cs typeface="Arial"/>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sz="1400" b="0" i="0">
                <a:solidFill>
                  <a:srgbClr val="096F71"/>
                </a:solidFill>
                <a:latin typeface="Typo Quik Light Demo"/>
                <a:cs typeface="Typo Quik Light Dem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6/21/2023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4024963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096F7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400" b="0" i="0">
                <a:solidFill>
                  <a:srgbClr val="096F71"/>
                </a:solidFill>
                <a:latin typeface="Typo Quik Light Demo"/>
                <a:cs typeface="Typo Quik Light Dem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096F71"/>
                </a:solidFill>
                <a:latin typeface="Arial"/>
                <a:cs typeface="Arial"/>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6/21/2023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096F7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6/21/2023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6/21/2023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4"/>
            <a:ext cx="7772400" cy="46166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115901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180907" y="36755"/>
            <a:ext cx="6782187" cy="313932"/>
          </a:xfrm>
        </p:spPr>
        <p:txBody>
          <a:bodyPr lIns="0" tIns="0" rIns="0" bIns="0"/>
          <a:lstStyle>
            <a:lvl1pPr>
              <a:defRPr sz="2040" b="1" i="0">
                <a:solidFill>
                  <a:schemeClr val="bg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896968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180907" y="36755"/>
            <a:ext cx="6782187" cy="313932"/>
          </a:xfrm>
        </p:spPr>
        <p:txBody>
          <a:bodyPr lIns="0" tIns="0" rIns="0" bIns="0"/>
          <a:lstStyle>
            <a:lvl1pPr>
              <a:defRPr sz="2040" b="1" i="0">
                <a:solidFill>
                  <a:schemeClr val="bg1"/>
                </a:solidFill>
                <a:latin typeface="Tahoma"/>
                <a:cs typeface="Tahoma"/>
              </a:defRPr>
            </a:lvl1pPr>
          </a:lstStyle>
          <a:p>
            <a:endParaRPr/>
          </a:p>
        </p:txBody>
      </p:sp>
      <p:sp>
        <p:nvSpPr>
          <p:cNvPr id="3" name="Holder 3"/>
          <p:cNvSpPr>
            <a:spLocks noGrp="1"/>
          </p:cNvSpPr>
          <p:nvPr>
            <p:ph sz="half" idx="2"/>
          </p:nvPr>
        </p:nvSpPr>
        <p:spPr>
          <a:xfrm>
            <a:off x="457200" y="1183005"/>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6/21/2023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237189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180907" y="36755"/>
            <a:ext cx="6782187" cy="313932"/>
          </a:xfrm>
        </p:spPr>
        <p:txBody>
          <a:bodyPr lIns="0" tIns="0" rIns="0" bIns="0"/>
          <a:lstStyle>
            <a:lvl1pPr>
              <a:defRPr sz="2040" b="1" i="0">
                <a:solidFill>
                  <a:schemeClr val="bg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6/21/2023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2605288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4000" cy="5143500"/>
          </a:xfrm>
          <a:prstGeom prst="rect">
            <a:avLst/>
          </a:prstGeom>
        </p:spPr>
      </p:pic>
      <p:sp>
        <p:nvSpPr>
          <p:cNvPr id="2" name="Holder 2"/>
          <p:cNvSpPr>
            <a:spLocks noGrp="1"/>
          </p:cNvSpPr>
          <p:nvPr>
            <p:ph type="title"/>
          </p:nvPr>
        </p:nvSpPr>
        <p:spPr>
          <a:xfrm>
            <a:off x="270154" y="69595"/>
            <a:ext cx="8603691" cy="925449"/>
          </a:xfrm>
          <a:prstGeom prst="rect">
            <a:avLst/>
          </a:prstGeom>
        </p:spPr>
        <p:txBody>
          <a:bodyPr wrap="square" lIns="0" tIns="0" rIns="0" bIns="0">
            <a:spAutoFit/>
          </a:bodyPr>
          <a:lstStyle>
            <a:lvl1pPr>
              <a:defRPr sz="2000" b="1" i="0">
                <a:solidFill>
                  <a:srgbClr val="096F71"/>
                </a:solidFill>
                <a:latin typeface="Arial"/>
                <a:cs typeface="Arial"/>
              </a:defRPr>
            </a:lvl1pPr>
          </a:lstStyle>
          <a:p>
            <a:endParaRPr/>
          </a:p>
        </p:txBody>
      </p:sp>
      <p:sp>
        <p:nvSpPr>
          <p:cNvPr id="3" name="Holder 3"/>
          <p:cNvSpPr>
            <a:spLocks noGrp="1"/>
          </p:cNvSpPr>
          <p:nvPr>
            <p:ph type="body" idx="1"/>
          </p:nvPr>
        </p:nvSpPr>
        <p:spPr>
          <a:xfrm>
            <a:off x="3029839" y="1090040"/>
            <a:ext cx="5819775" cy="3458210"/>
          </a:xfrm>
          <a:prstGeom prst="rect">
            <a:avLst/>
          </a:prstGeom>
        </p:spPr>
        <p:txBody>
          <a:bodyPr wrap="square" lIns="0" tIns="0" rIns="0" bIns="0">
            <a:spAutoFit/>
          </a:bodyPr>
          <a:lstStyle>
            <a:lvl1pPr>
              <a:defRPr sz="1400" b="0" i="0">
                <a:solidFill>
                  <a:srgbClr val="096F71"/>
                </a:solidFill>
                <a:latin typeface="Typo Quik Light Demo"/>
                <a:cs typeface="Typo Quik Light Demo"/>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6/21/2023</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3354262"/>
            <a:ext cx="9142914" cy="1787485"/>
          </a:xfrm>
          <a:custGeom>
            <a:avLst/>
            <a:gdLst/>
            <a:ahLst/>
            <a:cxnLst/>
            <a:rect l="l" t="t" r="r" b="b"/>
            <a:pathLst>
              <a:path w="10692130" h="2628265">
                <a:moveTo>
                  <a:pt x="10692003" y="0"/>
                </a:moveTo>
                <a:lnTo>
                  <a:pt x="0" y="0"/>
                </a:lnTo>
                <a:lnTo>
                  <a:pt x="0" y="2627998"/>
                </a:lnTo>
                <a:lnTo>
                  <a:pt x="10692003" y="2627998"/>
                </a:lnTo>
                <a:lnTo>
                  <a:pt x="10692003" y="0"/>
                </a:lnTo>
                <a:close/>
              </a:path>
            </a:pathLst>
          </a:custGeom>
          <a:solidFill>
            <a:srgbClr val="00BBC3"/>
          </a:solidFill>
        </p:spPr>
        <p:txBody>
          <a:bodyPr wrap="square" lIns="0" tIns="0" rIns="0" bIns="0" rtlCol="0"/>
          <a:lstStyle/>
          <a:p>
            <a:endParaRPr/>
          </a:p>
        </p:txBody>
      </p:sp>
      <p:sp>
        <p:nvSpPr>
          <p:cNvPr id="2" name="Holder 2"/>
          <p:cNvSpPr>
            <a:spLocks noGrp="1"/>
          </p:cNvSpPr>
          <p:nvPr>
            <p:ph type="title"/>
          </p:nvPr>
        </p:nvSpPr>
        <p:spPr>
          <a:xfrm>
            <a:off x="1180907" y="36755"/>
            <a:ext cx="6782187" cy="462958"/>
          </a:xfrm>
          <a:prstGeom prst="rect">
            <a:avLst/>
          </a:prstGeom>
        </p:spPr>
        <p:txBody>
          <a:bodyPr wrap="square" lIns="0" tIns="0" rIns="0" bIns="0">
            <a:spAutoFit/>
          </a:bodyPr>
          <a:lstStyle>
            <a:lvl1pPr>
              <a:defRPr sz="3000" b="1" i="0">
                <a:solidFill>
                  <a:schemeClr val="bg1"/>
                </a:solidFill>
                <a:latin typeface="Tahoma"/>
                <a:cs typeface="Tahoma"/>
              </a:defRPr>
            </a:lvl1pPr>
          </a:lstStyle>
          <a:p>
            <a:endParaRPr/>
          </a:p>
        </p:txBody>
      </p:sp>
      <p:sp>
        <p:nvSpPr>
          <p:cNvPr id="3" name="Holder 3"/>
          <p:cNvSpPr>
            <a:spLocks noGrp="1"/>
          </p:cNvSpPr>
          <p:nvPr>
            <p:ph type="body" idx="1"/>
          </p:nvPr>
        </p:nvSpPr>
        <p:spPr>
          <a:xfrm>
            <a:off x="457200" y="1183005"/>
            <a:ext cx="8229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4"/>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4"/>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6/21/2023</a:t>
            </a:fld>
            <a:endParaRPr lang="en-US"/>
          </a:p>
        </p:txBody>
      </p:sp>
      <p:sp>
        <p:nvSpPr>
          <p:cNvPr id="6" name="Holder 6"/>
          <p:cNvSpPr>
            <a:spLocks noGrp="1"/>
          </p:cNvSpPr>
          <p:nvPr>
            <p:ph type="sldNum" sz="quarter" idx="7"/>
          </p:nvPr>
        </p:nvSpPr>
        <p:spPr>
          <a:xfrm>
            <a:off x="6583680" y="4783454"/>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16551599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310942">
        <a:defRPr>
          <a:latin typeface="+mn-lt"/>
          <a:ea typeface="+mn-ea"/>
          <a:cs typeface="+mn-cs"/>
        </a:defRPr>
      </a:lvl2pPr>
      <a:lvl3pPr marL="621883">
        <a:defRPr>
          <a:latin typeface="+mn-lt"/>
          <a:ea typeface="+mn-ea"/>
          <a:cs typeface="+mn-cs"/>
        </a:defRPr>
      </a:lvl3pPr>
      <a:lvl4pPr marL="932825">
        <a:defRPr>
          <a:latin typeface="+mn-lt"/>
          <a:ea typeface="+mn-ea"/>
          <a:cs typeface="+mn-cs"/>
        </a:defRPr>
      </a:lvl4pPr>
      <a:lvl5pPr marL="1243767">
        <a:defRPr>
          <a:latin typeface="+mn-lt"/>
          <a:ea typeface="+mn-ea"/>
          <a:cs typeface="+mn-cs"/>
        </a:defRPr>
      </a:lvl5pPr>
      <a:lvl6pPr marL="1554709">
        <a:defRPr>
          <a:latin typeface="+mn-lt"/>
          <a:ea typeface="+mn-ea"/>
          <a:cs typeface="+mn-cs"/>
        </a:defRPr>
      </a:lvl6pPr>
      <a:lvl7pPr marL="1865650">
        <a:defRPr>
          <a:latin typeface="+mn-lt"/>
          <a:ea typeface="+mn-ea"/>
          <a:cs typeface="+mn-cs"/>
        </a:defRPr>
      </a:lvl7pPr>
      <a:lvl8pPr marL="2176592">
        <a:defRPr>
          <a:latin typeface="+mn-lt"/>
          <a:ea typeface="+mn-ea"/>
          <a:cs typeface="+mn-cs"/>
        </a:defRPr>
      </a:lvl8pPr>
      <a:lvl9pPr marL="2487534">
        <a:defRPr>
          <a:latin typeface="+mn-lt"/>
          <a:ea typeface="+mn-ea"/>
          <a:cs typeface="+mn-cs"/>
        </a:defRPr>
      </a:lvl9pPr>
    </p:bodyStyle>
    <p:otherStyle>
      <a:lvl1pPr marL="0">
        <a:defRPr>
          <a:latin typeface="+mn-lt"/>
          <a:ea typeface="+mn-ea"/>
          <a:cs typeface="+mn-cs"/>
        </a:defRPr>
      </a:lvl1pPr>
      <a:lvl2pPr marL="310942">
        <a:defRPr>
          <a:latin typeface="+mn-lt"/>
          <a:ea typeface="+mn-ea"/>
          <a:cs typeface="+mn-cs"/>
        </a:defRPr>
      </a:lvl2pPr>
      <a:lvl3pPr marL="621883">
        <a:defRPr>
          <a:latin typeface="+mn-lt"/>
          <a:ea typeface="+mn-ea"/>
          <a:cs typeface="+mn-cs"/>
        </a:defRPr>
      </a:lvl3pPr>
      <a:lvl4pPr marL="932825">
        <a:defRPr>
          <a:latin typeface="+mn-lt"/>
          <a:ea typeface="+mn-ea"/>
          <a:cs typeface="+mn-cs"/>
        </a:defRPr>
      </a:lvl4pPr>
      <a:lvl5pPr marL="1243767">
        <a:defRPr>
          <a:latin typeface="+mn-lt"/>
          <a:ea typeface="+mn-ea"/>
          <a:cs typeface="+mn-cs"/>
        </a:defRPr>
      </a:lvl5pPr>
      <a:lvl6pPr marL="1554709">
        <a:defRPr>
          <a:latin typeface="+mn-lt"/>
          <a:ea typeface="+mn-ea"/>
          <a:cs typeface="+mn-cs"/>
        </a:defRPr>
      </a:lvl6pPr>
      <a:lvl7pPr marL="1865650">
        <a:defRPr>
          <a:latin typeface="+mn-lt"/>
          <a:ea typeface="+mn-ea"/>
          <a:cs typeface="+mn-cs"/>
        </a:defRPr>
      </a:lvl7pPr>
      <a:lvl8pPr marL="2176592">
        <a:defRPr>
          <a:latin typeface="+mn-lt"/>
          <a:ea typeface="+mn-ea"/>
          <a:cs typeface="+mn-cs"/>
        </a:defRPr>
      </a:lvl8pPr>
      <a:lvl9pPr marL="2487534">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6.png"/><Relationship Id="rId7" Type="http://schemas.openxmlformats.org/officeDocument/2006/relationships/diagramLayout" Target="../diagrams/layout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4.jpg"/><Relationship Id="rId10" Type="http://schemas.microsoft.com/office/2007/relationships/diagramDrawing" Target="../diagrams/drawing2.xml"/><Relationship Id="rId4" Type="http://schemas.openxmlformats.org/officeDocument/2006/relationships/image" Target="../media/image8.png"/><Relationship Id="rId9" Type="http://schemas.openxmlformats.org/officeDocument/2006/relationships/diagramColors" Target="../diagrams/colors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pixabay.com/fr/attention-mise-en-garde-30386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jp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jp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jp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3.jp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3.png"/><Relationship Id="rId3" Type="http://schemas.openxmlformats.org/officeDocument/2006/relationships/image" Target="../media/image6.png"/><Relationship Id="rId7" Type="http://schemas.openxmlformats.org/officeDocument/2006/relationships/image" Target="../media/image21.png"/><Relationship Id="rId12" Type="http://schemas.openxmlformats.org/officeDocument/2006/relationships/hyperlink" Target="https://www.essnormandie.org/wp-content/uploads/2022/03/Etude_Egalite-femmes-hommes_mars2022.pdf" TargetMode="External"/><Relationship Id="rId2" Type="http://schemas.openxmlformats.org/officeDocument/2006/relationships/notesSlide" Target="../notesSlides/notesSlide14.xml"/><Relationship Id="rId16" Type="http://schemas.openxmlformats.org/officeDocument/2006/relationships/hyperlink" Target="https://www.anact.fr/egalite-professionnelle-et-qvct-10-recommandations-pour-negocier-un-accord" TargetMode="Externa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hyperlink" Target="https://travail-emploi.gouv.fr/le-ministere-en-action/egalite-femmes-hommes/" TargetMode="External"/><Relationship Id="rId5" Type="http://schemas.openxmlformats.org/officeDocument/2006/relationships/image" Target="../media/image19.svg"/><Relationship Id="rId15" Type="http://schemas.openxmlformats.org/officeDocument/2006/relationships/image" Target="../media/image24.png"/><Relationship Id="rId10" Type="http://schemas.openxmlformats.org/officeDocument/2006/relationships/hyperlink" Target="https://travail-emploi.gouv.fr/IMG/pdf/guide_egalite_tpe_pme_2021.pdf" TargetMode="External"/><Relationship Id="rId4" Type="http://schemas.openxmlformats.org/officeDocument/2006/relationships/image" Target="../media/image18.png"/><Relationship Id="rId9" Type="http://schemas.openxmlformats.org/officeDocument/2006/relationships/hyperlink" Target="https://www.haut-conseil-egalite.gouv.fr/" TargetMode="External"/><Relationship Id="rId14" Type="http://schemas.openxmlformats.org/officeDocument/2006/relationships/hyperlink" Target="https://www.orse.org/nos-travaux/guide-tout-savoir-sur-legalite-professionnelle-entre-les-femmes-et-les-hommes-2eme-editio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436880" y="598423"/>
            <a:ext cx="2797175" cy="1732280"/>
          </a:xfrm>
          <a:prstGeom prst="rect">
            <a:avLst/>
          </a:prstGeom>
        </p:spPr>
        <p:txBody>
          <a:bodyPr vert="horz" wrap="square" lIns="0" tIns="12065" rIns="0" bIns="0" rtlCol="0">
            <a:spAutoFit/>
          </a:bodyPr>
          <a:lstStyle/>
          <a:p>
            <a:pPr marL="12700" marR="5080">
              <a:lnSpc>
                <a:spcPct val="100000"/>
              </a:lnSpc>
              <a:spcBef>
                <a:spcPts val="95"/>
              </a:spcBef>
            </a:pPr>
            <a:r>
              <a:rPr sz="2800" b="1" dirty="0">
                <a:solidFill>
                  <a:srgbClr val="FFFFFF"/>
                </a:solidFill>
                <a:latin typeface="Typo Quik"/>
                <a:cs typeface="Typo Quik"/>
              </a:rPr>
              <a:t>Semaine</a:t>
            </a:r>
            <a:r>
              <a:rPr sz="2800" b="1" spc="-75" dirty="0">
                <a:solidFill>
                  <a:srgbClr val="FFFFFF"/>
                </a:solidFill>
                <a:latin typeface="Typo Quik"/>
                <a:cs typeface="Typo Quik"/>
              </a:rPr>
              <a:t> </a:t>
            </a:r>
            <a:r>
              <a:rPr sz="2800" b="1" dirty="0">
                <a:solidFill>
                  <a:srgbClr val="FFFFFF"/>
                </a:solidFill>
                <a:latin typeface="Typo Quik"/>
                <a:cs typeface="Typo Quik"/>
              </a:rPr>
              <a:t>des</a:t>
            </a:r>
            <a:r>
              <a:rPr sz="2800" b="1" spc="-85" dirty="0">
                <a:solidFill>
                  <a:srgbClr val="FFFFFF"/>
                </a:solidFill>
                <a:latin typeface="Typo Quik"/>
                <a:cs typeface="Typo Quik"/>
              </a:rPr>
              <a:t> </a:t>
            </a:r>
            <a:r>
              <a:rPr sz="2800" b="1" spc="-10" dirty="0">
                <a:solidFill>
                  <a:srgbClr val="FFFFFF"/>
                </a:solidFill>
                <a:latin typeface="Typo Quik"/>
                <a:cs typeface="Typo Quik"/>
              </a:rPr>
              <a:t>achats </a:t>
            </a:r>
            <a:r>
              <a:rPr sz="2800" b="1" dirty="0">
                <a:solidFill>
                  <a:srgbClr val="FFFFFF"/>
                </a:solidFill>
                <a:latin typeface="Typo Quik"/>
                <a:cs typeface="Typo Quik"/>
              </a:rPr>
              <a:t>socialement</a:t>
            </a:r>
            <a:r>
              <a:rPr sz="2800" b="1" spc="-165" dirty="0">
                <a:solidFill>
                  <a:srgbClr val="FFFFFF"/>
                </a:solidFill>
                <a:latin typeface="Typo Quik"/>
                <a:cs typeface="Typo Quik"/>
              </a:rPr>
              <a:t> </a:t>
            </a:r>
            <a:r>
              <a:rPr sz="2800" b="1" spc="-25" dirty="0">
                <a:solidFill>
                  <a:srgbClr val="FFFFFF"/>
                </a:solidFill>
                <a:latin typeface="Typo Quik"/>
                <a:cs typeface="Typo Quik"/>
              </a:rPr>
              <a:t>et </a:t>
            </a:r>
            <a:r>
              <a:rPr sz="2800" b="1" spc="-10" dirty="0">
                <a:solidFill>
                  <a:srgbClr val="FFFFFF"/>
                </a:solidFill>
                <a:latin typeface="Typo Quik"/>
                <a:cs typeface="Typo Quik"/>
              </a:rPr>
              <a:t>écologiquement responsables</a:t>
            </a:r>
            <a:r>
              <a:rPr sz="1400" spc="-10" dirty="0">
                <a:solidFill>
                  <a:srgbClr val="FFFFFF"/>
                </a:solidFill>
                <a:latin typeface="Arial"/>
                <a:cs typeface="Arial"/>
              </a:rPr>
              <a:t>®</a:t>
            </a:r>
            <a:endParaRPr sz="1400">
              <a:latin typeface="Arial"/>
              <a:cs typeface="Arial"/>
            </a:endParaRPr>
          </a:p>
        </p:txBody>
      </p:sp>
      <p:sp>
        <p:nvSpPr>
          <p:cNvPr id="18" name="object 18"/>
          <p:cNvSpPr txBox="1"/>
          <p:nvPr/>
        </p:nvSpPr>
        <p:spPr>
          <a:xfrm>
            <a:off x="436880" y="2902712"/>
            <a:ext cx="3437254" cy="182101"/>
          </a:xfrm>
          <a:prstGeom prst="rect">
            <a:avLst/>
          </a:prstGeom>
        </p:spPr>
        <p:txBody>
          <a:bodyPr vert="horz" wrap="square" lIns="0" tIns="12700" rIns="0" bIns="0" rtlCol="0">
            <a:spAutoFit/>
          </a:bodyPr>
          <a:lstStyle/>
          <a:p>
            <a:pPr marL="12700">
              <a:lnSpc>
                <a:spcPct val="100000"/>
              </a:lnSpc>
              <a:spcBef>
                <a:spcPts val="100"/>
              </a:spcBef>
            </a:pPr>
            <a:r>
              <a:rPr lang="fr-FR" sz="1100" dirty="0">
                <a:solidFill>
                  <a:srgbClr val="FFFFFF"/>
                </a:solidFill>
                <a:latin typeface="Typo Quik Light Demo"/>
                <a:cs typeface="Typo Quik Light Demo"/>
              </a:rPr>
              <a:t>Texte</a:t>
            </a:r>
            <a:endParaRPr sz="1100" dirty="0">
              <a:latin typeface="Typo Quik Light Demo"/>
              <a:cs typeface="Typo Quik Light Demo"/>
            </a:endParaRPr>
          </a:p>
        </p:txBody>
      </p:sp>
      <p:pic>
        <p:nvPicPr>
          <p:cNvPr id="3" name="Image 2" descr="Une image contenant texte, capture d’écran, conception&#10;&#10;Description générée automatiquement">
            <a:extLst>
              <a:ext uri="{FF2B5EF4-FFF2-40B4-BE49-F238E27FC236}">
                <a16:creationId xmlns:a16="http://schemas.microsoft.com/office/drawing/2014/main" id="{E24DBB9C-A9B7-80CB-20B7-0EC73EF2FA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399" y="0"/>
            <a:ext cx="7533737" cy="5140643"/>
          </a:xfrm>
          <a:prstGeom prst="rect">
            <a:avLst/>
          </a:prstGeom>
        </p:spPr>
      </p:pic>
      <p:pic>
        <p:nvPicPr>
          <p:cNvPr id="8" name="Image 7" descr="Une image contenant texte, Police, logo, Graphique&#10;&#10;Description générée automatiquement">
            <a:extLst>
              <a:ext uri="{FF2B5EF4-FFF2-40B4-BE49-F238E27FC236}">
                <a16:creationId xmlns:a16="http://schemas.microsoft.com/office/drawing/2014/main" id="{70E3D034-8C9C-C034-14BE-5879138734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4033" y="3612787"/>
            <a:ext cx="956688" cy="435293"/>
          </a:xfrm>
          <a:prstGeom prst="rect">
            <a:avLst/>
          </a:prstGeom>
        </p:spPr>
      </p:pic>
      <p:pic>
        <p:nvPicPr>
          <p:cNvPr id="10" name="Image 9" descr="Une image contenant texte, Police, Graphique, logo&#10;&#10;Description générée automatiquement">
            <a:extLst>
              <a:ext uri="{FF2B5EF4-FFF2-40B4-BE49-F238E27FC236}">
                <a16:creationId xmlns:a16="http://schemas.microsoft.com/office/drawing/2014/main" id="{47A18289-8440-5084-3A51-4DDBEBE006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9229" y="3556563"/>
            <a:ext cx="624078" cy="6240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p:nvPr/>
        </p:nvSpPr>
        <p:spPr>
          <a:xfrm>
            <a:off x="435102" y="761"/>
            <a:ext cx="2758440" cy="3175"/>
          </a:xfrm>
          <a:custGeom>
            <a:avLst/>
            <a:gdLst/>
            <a:ahLst/>
            <a:cxnLst/>
            <a:rect l="l" t="t" r="r" b="b"/>
            <a:pathLst>
              <a:path w="2758440" h="3175">
                <a:moveTo>
                  <a:pt x="0" y="3048"/>
                </a:moveTo>
                <a:lnTo>
                  <a:pt x="2758440" y="3048"/>
                </a:lnTo>
                <a:lnTo>
                  <a:pt x="2758440" y="0"/>
                </a:lnTo>
                <a:lnTo>
                  <a:pt x="0" y="0"/>
                </a:lnTo>
                <a:lnTo>
                  <a:pt x="0" y="3048"/>
                </a:lnTo>
                <a:close/>
              </a:path>
            </a:pathLst>
          </a:custGeom>
          <a:solidFill>
            <a:srgbClr val="D9E9E9"/>
          </a:solidFill>
        </p:spPr>
        <p:txBody>
          <a:bodyPr wrap="square" lIns="0" tIns="0" rIns="0" bIns="0" rtlCol="0"/>
          <a:lstStyle/>
          <a:p>
            <a:endParaRPr/>
          </a:p>
        </p:txBody>
      </p:sp>
      <p:sp>
        <p:nvSpPr>
          <p:cNvPr id="8" name="object 8"/>
          <p:cNvSpPr txBox="1">
            <a:spLocks noGrp="1"/>
          </p:cNvSpPr>
          <p:nvPr>
            <p:ph type="title"/>
          </p:nvPr>
        </p:nvSpPr>
        <p:spPr>
          <a:xfrm>
            <a:off x="1258329" y="110699"/>
            <a:ext cx="5456453" cy="443070"/>
          </a:xfrm>
          <a:prstGeom prst="rect">
            <a:avLst/>
          </a:prstGeom>
        </p:spPr>
        <p:txBody>
          <a:bodyPr vert="horz" wrap="square" lIns="0" tIns="12065" rIns="0" bIns="0" rtlCol="0">
            <a:spAutoFit/>
          </a:bodyPr>
          <a:lstStyle/>
          <a:p>
            <a:pPr marL="12700">
              <a:lnSpc>
                <a:spcPct val="100000"/>
              </a:lnSpc>
              <a:spcBef>
                <a:spcPts val="95"/>
              </a:spcBef>
            </a:pPr>
            <a:endParaRPr sz="2800" dirty="0">
              <a:solidFill>
                <a:srgbClr val="EC6643"/>
              </a:solidFill>
              <a:latin typeface="Typo Quik"/>
              <a:cs typeface="Typo Quik"/>
            </a:endParaRPr>
          </a:p>
        </p:txBody>
      </p:sp>
      <p:grpSp>
        <p:nvGrpSpPr>
          <p:cNvPr id="9" name="object 9"/>
          <p:cNvGrpSpPr/>
          <p:nvPr/>
        </p:nvGrpSpPr>
        <p:grpSpPr>
          <a:xfrm>
            <a:off x="762" y="3809"/>
            <a:ext cx="9144000" cy="4642485"/>
            <a:chOff x="762" y="3809"/>
            <a:chExt cx="9144000" cy="4642485"/>
          </a:xfrm>
        </p:grpSpPr>
        <p:sp>
          <p:nvSpPr>
            <p:cNvPr id="10" name="object 10"/>
            <p:cNvSpPr/>
            <p:nvPr/>
          </p:nvSpPr>
          <p:spPr>
            <a:xfrm>
              <a:off x="762" y="3809"/>
              <a:ext cx="9144000" cy="622300"/>
            </a:xfrm>
            <a:custGeom>
              <a:avLst/>
              <a:gdLst/>
              <a:ahLst/>
              <a:cxnLst/>
              <a:rect l="l" t="t" r="r" b="b"/>
              <a:pathLst>
                <a:path w="9144000" h="622300">
                  <a:moveTo>
                    <a:pt x="9144000" y="0"/>
                  </a:moveTo>
                  <a:lnTo>
                    <a:pt x="0" y="0"/>
                  </a:lnTo>
                  <a:lnTo>
                    <a:pt x="0" y="621791"/>
                  </a:lnTo>
                  <a:lnTo>
                    <a:pt x="9144000" y="621791"/>
                  </a:lnTo>
                  <a:lnTo>
                    <a:pt x="9144000" y="0"/>
                  </a:lnTo>
                  <a:close/>
                </a:path>
              </a:pathLst>
            </a:custGeom>
            <a:solidFill>
              <a:srgbClr val="EC6643"/>
            </a:solidFill>
            <a:ln>
              <a:noFill/>
            </a:ln>
          </p:spPr>
          <p:txBody>
            <a:bodyPr wrap="square" lIns="0" tIns="0" rIns="0" bIns="0" rtlCol="0"/>
            <a:lstStyle/>
            <a:p>
              <a:endParaRPr>
                <a:solidFill>
                  <a:schemeClr val="bg1"/>
                </a:solidFill>
              </a:endParaRPr>
            </a:p>
          </p:txBody>
        </p:sp>
        <p:sp>
          <p:nvSpPr>
            <p:cNvPr id="11" name="object 11"/>
            <p:cNvSpPr/>
            <p:nvPr/>
          </p:nvSpPr>
          <p:spPr>
            <a:xfrm>
              <a:off x="762" y="3809"/>
              <a:ext cx="9144000" cy="622300"/>
            </a:xfrm>
            <a:custGeom>
              <a:avLst/>
              <a:gdLst/>
              <a:ahLst/>
              <a:cxnLst/>
              <a:rect l="l" t="t" r="r" b="b"/>
              <a:pathLst>
                <a:path w="9144000" h="622300">
                  <a:moveTo>
                    <a:pt x="0" y="621791"/>
                  </a:moveTo>
                  <a:lnTo>
                    <a:pt x="9144000" y="621791"/>
                  </a:lnTo>
                  <a:lnTo>
                    <a:pt x="9144000" y="0"/>
                  </a:lnTo>
                  <a:lnTo>
                    <a:pt x="0" y="0"/>
                  </a:lnTo>
                  <a:lnTo>
                    <a:pt x="0" y="621791"/>
                  </a:lnTo>
                  <a:close/>
                </a:path>
              </a:pathLst>
            </a:custGeom>
            <a:ln w="25908">
              <a:noFill/>
            </a:ln>
          </p:spPr>
          <p:txBody>
            <a:bodyPr wrap="square" lIns="0" tIns="0" rIns="0" bIns="0" rtlCol="0"/>
            <a:lstStyle/>
            <a:p>
              <a:endParaRPr>
                <a:solidFill>
                  <a:schemeClr val="bg1"/>
                </a:solidFill>
              </a:endParaRPr>
            </a:p>
          </p:txBody>
        </p:sp>
        <p:sp>
          <p:nvSpPr>
            <p:cNvPr id="12" name="object 12"/>
            <p:cNvSpPr/>
            <p:nvPr/>
          </p:nvSpPr>
          <p:spPr>
            <a:xfrm>
              <a:off x="762" y="461010"/>
              <a:ext cx="853440" cy="381000"/>
            </a:xfrm>
            <a:custGeom>
              <a:avLst/>
              <a:gdLst/>
              <a:ahLst/>
              <a:cxnLst/>
              <a:rect l="l" t="t" r="r" b="b"/>
              <a:pathLst>
                <a:path w="853440" h="381000">
                  <a:moveTo>
                    <a:pt x="853440" y="0"/>
                  </a:moveTo>
                  <a:lnTo>
                    <a:pt x="0" y="0"/>
                  </a:lnTo>
                  <a:lnTo>
                    <a:pt x="0" y="381000"/>
                  </a:lnTo>
                  <a:lnTo>
                    <a:pt x="853440" y="381000"/>
                  </a:lnTo>
                  <a:lnTo>
                    <a:pt x="853440" y="0"/>
                  </a:lnTo>
                  <a:close/>
                </a:path>
              </a:pathLst>
            </a:custGeom>
            <a:solidFill>
              <a:srgbClr val="EFB45E"/>
            </a:solidFill>
            <a:ln>
              <a:noFill/>
            </a:ln>
          </p:spPr>
          <p:txBody>
            <a:bodyPr wrap="square" lIns="0" tIns="0" rIns="0" bIns="0" rtlCol="0"/>
            <a:lstStyle/>
            <a:p>
              <a:endParaRPr dirty="0">
                <a:solidFill>
                  <a:schemeClr val="bg1"/>
                </a:solidFill>
              </a:endParaRPr>
            </a:p>
          </p:txBody>
        </p:sp>
        <p:sp>
          <p:nvSpPr>
            <p:cNvPr id="15" name="object 15"/>
            <p:cNvSpPr/>
            <p:nvPr/>
          </p:nvSpPr>
          <p:spPr>
            <a:xfrm>
              <a:off x="435102" y="3120389"/>
              <a:ext cx="5015865" cy="1525905"/>
            </a:xfrm>
            <a:custGeom>
              <a:avLst/>
              <a:gdLst/>
              <a:ahLst/>
              <a:cxnLst/>
              <a:rect l="l" t="t" r="r" b="b"/>
              <a:pathLst>
                <a:path w="5015865" h="1525904">
                  <a:moveTo>
                    <a:pt x="0" y="1525524"/>
                  </a:moveTo>
                  <a:lnTo>
                    <a:pt x="5015484" y="1525524"/>
                  </a:lnTo>
                  <a:lnTo>
                    <a:pt x="5015484" y="0"/>
                  </a:lnTo>
                  <a:lnTo>
                    <a:pt x="0" y="0"/>
                  </a:lnTo>
                  <a:lnTo>
                    <a:pt x="0" y="1525524"/>
                  </a:lnTo>
                  <a:close/>
                </a:path>
              </a:pathLst>
            </a:custGeom>
            <a:ln w="25908">
              <a:noFill/>
            </a:ln>
          </p:spPr>
          <p:txBody>
            <a:bodyPr wrap="square" lIns="0" tIns="0" rIns="0" bIns="0" rtlCol="0"/>
            <a:lstStyle/>
            <a:p>
              <a:endParaRPr>
                <a:solidFill>
                  <a:schemeClr val="bg1"/>
                </a:solidFill>
              </a:endParaRPr>
            </a:p>
          </p:txBody>
        </p:sp>
      </p:grpSp>
      <p:sp>
        <p:nvSpPr>
          <p:cNvPr id="17" name="object 17"/>
          <p:cNvSpPr txBox="1"/>
          <p:nvPr/>
        </p:nvSpPr>
        <p:spPr>
          <a:xfrm>
            <a:off x="512775" y="3199257"/>
            <a:ext cx="4857750" cy="150811"/>
          </a:xfrm>
          <a:prstGeom prst="rect">
            <a:avLst/>
          </a:prstGeom>
        </p:spPr>
        <p:txBody>
          <a:bodyPr vert="horz" wrap="square" lIns="0" tIns="19050" rIns="0" bIns="0" rtlCol="0">
            <a:spAutoFit/>
          </a:bodyPr>
          <a:lstStyle/>
          <a:p>
            <a:pPr marL="12700" marR="5080">
              <a:lnSpc>
                <a:spcPct val="95200"/>
              </a:lnSpc>
              <a:spcBef>
                <a:spcPts val="150"/>
              </a:spcBef>
            </a:pPr>
            <a:r>
              <a:rPr lang="fr-FR" sz="900" b="0" dirty="0">
                <a:solidFill>
                  <a:srgbClr val="FFFFFF"/>
                </a:solidFill>
                <a:latin typeface="Typo Quik Light Demo"/>
                <a:cs typeface="Typo Quik Light Demo"/>
              </a:rPr>
              <a:t>Texte</a:t>
            </a:r>
            <a:endParaRPr sz="900" dirty="0">
              <a:latin typeface="Typo Quik Light Demo"/>
              <a:cs typeface="Typo Quik Light Demo"/>
            </a:endParaRPr>
          </a:p>
        </p:txBody>
      </p:sp>
      <p:pic>
        <p:nvPicPr>
          <p:cNvPr id="18" name="object 17">
            <a:extLst>
              <a:ext uri="{FF2B5EF4-FFF2-40B4-BE49-F238E27FC236}">
                <a16:creationId xmlns:a16="http://schemas.microsoft.com/office/drawing/2014/main" id="{35C18E68-D70B-D5F2-4CAC-5BE941790DFF}"/>
              </a:ext>
            </a:extLst>
          </p:cNvPr>
          <p:cNvPicPr/>
          <p:nvPr/>
        </p:nvPicPr>
        <p:blipFill>
          <a:blip r:embed="rId3" cstate="print">
            <a:extLst>
              <a:ext uri="{28A0092B-C50C-407E-A947-70E740481C1C}">
                <a14:useLocalDpi xmlns:a14="http://schemas.microsoft.com/office/drawing/2010/main" val="0"/>
              </a:ext>
            </a:extLst>
          </a:blip>
          <a:srcRect/>
          <a:stretch/>
        </p:blipFill>
        <p:spPr>
          <a:xfrm>
            <a:off x="7010400" y="4358476"/>
            <a:ext cx="1901573" cy="763937"/>
          </a:xfrm>
          <a:prstGeom prst="rect">
            <a:avLst/>
          </a:prstGeom>
        </p:spPr>
      </p:pic>
      <p:pic>
        <p:nvPicPr>
          <p:cNvPr id="20" name="Image 19">
            <a:extLst>
              <a:ext uri="{FF2B5EF4-FFF2-40B4-BE49-F238E27FC236}">
                <a16:creationId xmlns:a16="http://schemas.microsoft.com/office/drawing/2014/main" id="{FE9F6D39-CAAE-306E-AF9D-212D452580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027" y="4364526"/>
            <a:ext cx="1397959" cy="668275"/>
          </a:xfrm>
          <a:prstGeom prst="rect">
            <a:avLst/>
          </a:prstGeom>
        </p:spPr>
      </p:pic>
      <p:pic>
        <p:nvPicPr>
          <p:cNvPr id="2" name="Image 1" descr="Une image contenant texte, Police, Graphique, logo&#10;&#10;Description générée automatiquement">
            <a:extLst>
              <a:ext uri="{FF2B5EF4-FFF2-40B4-BE49-F238E27FC236}">
                <a16:creationId xmlns:a16="http://schemas.microsoft.com/office/drawing/2014/main" id="{0ADC6CD1-4B3D-49B1-C161-D155D86413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8178" y="614137"/>
            <a:ext cx="1020056" cy="1020056"/>
          </a:xfrm>
          <a:prstGeom prst="rect">
            <a:avLst/>
          </a:prstGeom>
        </p:spPr>
      </p:pic>
      <p:graphicFrame>
        <p:nvGraphicFramePr>
          <p:cNvPr id="4" name="Diagramme 3">
            <a:extLst>
              <a:ext uri="{FF2B5EF4-FFF2-40B4-BE49-F238E27FC236}">
                <a16:creationId xmlns:a16="http://schemas.microsoft.com/office/drawing/2014/main" id="{9A38AA02-F1C6-4B4E-1F7D-69537139215E}"/>
              </a:ext>
            </a:extLst>
          </p:cNvPr>
          <p:cNvGraphicFramePr/>
          <p:nvPr>
            <p:extLst>
              <p:ext uri="{D42A27DB-BD31-4B8C-83A1-F6EECF244321}">
                <p14:modId xmlns:p14="http://schemas.microsoft.com/office/powerpoint/2010/main" val="2917006186"/>
              </p:ext>
            </p:extLst>
          </p:nvPr>
        </p:nvGraphicFramePr>
        <p:xfrm>
          <a:off x="1948095" y="757285"/>
          <a:ext cx="5405651"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ZoneTexte 6">
            <a:extLst>
              <a:ext uri="{FF2B5EF4-FFF2-40B4-BE49-F238E27FC236}">
                <a16:creationId xmlns:a16="http://schemas.microsoft.com/office/drawing/2014/main" id="{C4B81F74-29DF-9670-8546-273EF296362B}"/>
              </a:ext>
            </a:extLst>
          </p:cNvPr>
          <p:cNvSpPr txBox="1"/>
          <p:nvPr/>
        </p:nvSpPr>
        <p:spPr>
          <a:xfrm>
            <a:off x="1026986" y="93583"/>
            <a:ext cx="6934200" cy="400110"/>
          </a:xfrm>
          <a:prstGeom prst="rect">
            <a:avLst/>
          </a:prstGeom>
          <a:noFill/>
        </p:spPr>
        <p:txBody>
          <a:bodyPr wrap="square">
            <a:spAutoFit/>
          </a:bodyPr>
          <a:lstStyle/>
          <a:p>
            <a:r>
              <a:rPr lang="fr-FR" sz="2000" b="1" dirty="0">
                <a:solidFill>
                  <a:schemeClr val="bg1"/>
                </a:solidFill>
                <a:latin typeface="Typo Quik"/>
                <a:cs typeface="Typo Quik"/>
              </a:rPr>
              <a:t>Quelques exemples d’actions selon les thèmes choisis </a:t>
            </a:r>
            <a:endParaRPr lang="fr-FR" sz="2000" b="1" dirty="0">
              <a:solidFill>
                <a:schemeClr val="bg1"/>
              </a:solidFill>
            </a:endParaRPr>
          </a:p>
        </p:txBody>
      </p:sp>
      <p:sp>
        <p:nvSpPr>
          <p:cNvPr id="13" name="ZoneTexte 12">
            <a:extLst>
              <a:ext uri="{FF2B5EF4-FFF2-40B4-BE49-F238E27FC236}">
                <a16:creationId xmlns:a16="http://schemas.microsoft.com/office/drawing/2014/main" id="{0AE018C2-5139-77BA-9067-B584B6E15C53}"/>
              </a:ext>
            </a:extLst>
          </p:cNvPr>
          <p:cNvSpPr txBox="1"/>
          <p:nvPr/>
        </p:nvSpPr>
        <p:spPr>
          <a:xfrm>
            <a:off x="2479002" y="910596"/>
            <a:ext cx="1447832" cy="430887"/>
          </a:xfrm>
          <a:prstGeom prst="rect">
            <a:avLst/>
          </a:prstGeom>
          <a:noFill/>
        </p:spPr>
        <p:txBody>
          <a:bodyPr wrap="none" rtlCol="0">
            <a:spAutoFit/>
          </a:bodyPr>
          <a:lstStyle/>
          <a:p>
            <a:r>
              <a:rPr lang="fr-FR" sz="1100" dirty="0"/>
              <a:t>Visites d’entreprises</a:t>
            </a:r>
          </a:p>
          <a:p>
            <a:r>
              <a:rPr lang="fr-FR" sz="1100" dirty="0"/>
              <a:t>« Vis ma vie » </a:t>
            </a:r>
          </a:p>
        </p:txBody>
      </p:sp>
      <p:sp>
        <p:nvSpPr>
          <p:cNvPr id="14" name="ZoneTexte 13">
            <a:extLst>
              <a:ext uri="{FF2B5EF4-FFF2-40B4-BE49-F238E27FC236}">
                <a16:creationId xmlns:a16="http://schemas.microsoft.com/office/drawing/2014/main" id="{6D37654F-8EC3-3AAE-E11B-002539223964}"/>
              </a:ext>
            </a:extLst>
          </p:cNvPr>
          <p:cNvSpPr txBox="1"/>
          <p:nvPr/>
        </p:nvSpPr>
        <p:spPr>
          <a:xfrm>
            <a:off x="1524000" y="3677937"/>
            <a:ext cx="2169184" cy="600164"/>
          </a:xfrm>
          <a:prstGeom prst="rect">
            <a:avLst/>
          </a:prstGeom>
          <a:noFill/>
        </p:spPr>
        <p:txBody>
          <a:bodyPr wrap="none" rtlCol="0">
            <a:spAutoFit/>
          </a:bodyPr>
          <a:lstStyle/>
          <a:p>
            <a:r>
              <a:rPr lang="fr-FR" sz="1100" dirty="0"/>
              <a:t>CSE </a:t>
            </a:r>
          </a:p>
          <a:p>
            <a:r>
              <a:rPr lang="fr-FR" sz="1100" dirty="0"/>
              <a:t>Prévenir les violences au travail</a:t>
            </a:r>
          </a:p>
          <a:p>
            <a:r>
              <a:rPr lang="fr-FR" sz="1100" dirty="0"/>
              <a:t>Cellule d’écoute</a:t>
            </a:r>
          </a:p>
        </p:txBody>
      </p:sp>
      <p:sp>
        <p:nvSpPr>
          <p:cNvPr id="16" name="ZoneTexte 15">
            <a:extLst>
              <a:ext uri="{FF2B5EF4-FFF2-40B4-BE49-F238E27FC236}">
                <a16:creationId xmlns:a16="http://schemas.microsoft.com/office/drawing/2014/main" id="{B959376D-B38C-40F4-CCE7-5F787D27A078}"/>
              </a:ext>
            </a:extLst>
          </p:cNvPr>
          <p:cNvSpPr txBox="1"/>
          <p:nvPr/>
        </p:nvSpPr>
        <p:spPr>
          <a:xfrm>
            <a:off x="5226233" y="1604516"/>
            <a:ext cx="2977097" cy="276999"/>
          </a:xfrm>
          <a:prstGeom prst="rect">
            <a:avLst/>
          </a:prstGeom>
          <a:noFill/>
        </p:spPr>
        <p:txBody>
          <a:bodyPr wrap="none" rtlCol="0">
            <a:spAutoFit/>
          </a:bodyPr>
          <a:lstStyle/>
          <a:p>
            <a:r>
              <a:rPr lang="fr-FR" sz="1200" dirty="0"/>
              <a:t>Informer les Prestataires de recrutement </a:t>
            </a:r>
          </a:p>
        </p:txBody>
      </p:sp>
      <p:sp>
        <p:nvSpPr>
          <p:cNvPr id="19" name="ZoneTexte 18">
            <a:extLst>
              <a:ext uri="{FF2B5EF4-FFF2-40B4-BE49-F238E27FC236}">
                <a16:creationId xmlns:a16="http://schemas.microsoft.com/office/drawing/2014/main" id="{26A356F1-80A2-D5A3-FA25-C4502C388200}"/>
              </a:ext>
            </a:extLst>
          </p:cNvPr>
          <p:cNvSpPr txBox="1"/>
          <p:nvPr/>
        </p:nvSpPr>
        <p:spPr>
          <a:xfrm>
            <a:off x="291786" y="1808032"/>
            <a:ext cx="2901756" cy="261610"/>
          </a:xfrm>
          <a:prstGeom prst="rect">
            <a:avLst/>
          </a:prstGeom>
          <a:noFill/>
        </p:spPr>
        <p:txBody>
          <a:bodyPr wrap="none" rtlCol="0">
            <a:spAutoFit/>
          </a:bodyPr>
          <a:lstStyle/>
          <a:p>
            <a:r>
              <a:rPr lang="fr-FR" sz="1100" dirty="0"/>
              <a:t>Communication non sexiste: visuels- offres </a:t>
            </a:r>
          </a:p>
        </p:txBody>
      </p:sp>
      <p:sp>
        <p:nvSpPr>
          <p:cNvPr id="21" name="ZoneTexte 20">
            <a:extLst>
              <a:ext uri="{FF2B5EF4-FFF2-40B4-BE49-F238E27FC236}">
                <a16:creationId xmlns:a16="http://schemas.microsoft.com/office/drawing/2014/main" id="{4B8CBEE2-7B71-F90B-0FF8-0BCCA0590344}"/>
              </a:ext>
            </a:extLst>
          </p:cNvPr>
          <p:cNvSpPr txBox="1"/>
          <p:nvPr/>
        </p:nvSpPr>
        <p:spPr>
          <a:xfrm>
            <a:off x="6698339" y="3093782"/>
            <a:ext cx="2098651" cy="430887"/>
          </a:xfrm>
          <a:prstGeom prst="rect">
            <a:avLst/>
          </a:prstGeom>
          <a:noFill/>
        </p:spPr>
        <p:txBody>
          <a:bodyPr wrap="none" rtlCol="0">
            <a:spAutoFit/>
          </a:bodyPr>
          <a:lstStyle/>
          <a:p>
            <a:r>
              <a:rPr lang="fr-FR" sz="1100" dirty="0"/>
              <a:t>Revoir la pénibilité des postes </a:t>
            </a:r>
          </a:p>
          <a:p>
            <a:r>
              <a:rPr lang="fr-FR" sz="1100" dirty="0"/>
              <a:t>Temps de travail </a:t>
            </a:r>
          </a:p>
        </p:txBody>
      </p:sp>
      <p:sp>
        <p:nvSpPr>
          <p:cNvPr id="3" name="ZoneTexte 2">
            <a:extLst>
              <a:ext uri="{FF2B5EF4-FFF2-40B4-BE49-F238E27FC236}">
                <a16:creationId xmlns:a16="http://schemas.microsoft.com/office/drawing/2014/main" id="{2DBAADB2-2F97-BB6F-145D-CB6D3F109E0C}"/>
              </a:ext>
            </a:extLst>
          </p:cNvPr>
          <p:cNvSpPr txBox="1"/>
          <p:nvPr/>
        </p:nvSpPr>
        <p:spPr>
          <a:xfrm>
            <a:off x="77134" y="2805519"/>
            <a:ext cx="2427268" cy="276999"/>
          </a:xfrm>
          <a:prstGeom prst="rect">
            <a:avLst/>
          </a:prstGeom>
          <a:noFill/>
        </p:spPr>
        <p:txBody>
          <a:bodyPr wrap="none" rtlCol="0">
            <a:spAutoFit/>
          </a:bodyPr>
          <a:lstStyle/>
          <a:p>
            <a:r>
              <a:rPr lang="fr-FR" sz="1200" dirty="0"/>
              <a:t>Lutter contre les enjeux de virilité</a:t>
            </a:r>
          </a:p>
        </p:txBody>
      </p:sp>
    </p:spTree>
    <p:extLst>
      <p:ext uri="{BB962C8B-B14F-4D97-AF65-F5344CB8AC3E}">
        <p14:creationId xmlns:p14="http://schemas.microsoft.com/office/powerpoint/2010/main" val="226776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3" grpId="0"/>
      <p:bldP spid="14" grpId="0"/>
      <p:bldP spid="16" grpId="0"/>
      <p:bldP spid="19" grpId="0"/>
      <p:bldP spid="21"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3560126" y="4650468"/>
            <a:ext cx="2758440" cy="498475"/>
          </a:xfrm>
          <a:custGeom>
            <a:avLst/>
            <a:gdLst/>
            <a:ahLst/>
            <a:cxnLst/>
            <a:rect l="l" t="t" r="r" b="b"/>
            <a:pathLst>
              <a:path w="2758440" h="498475">
                <a:moveTo>
                  <a:pt x="0" y="498347"/>
                </a:moveTo>
                <a:lnTo>
                  <a:pt x="2758440" y="498347"/>
                </a:lnTo>
                <a:lnTo>
                  <a:pt x="2758440" y="0"/>
                </a:lnTo>
                <a:lnTo>
                  <a:pt x="0" y="0"/>
                </a:lnTo>
                <a:lnTo>
                  <a:pt x="0" y="498347"/>
                </a:lnTo>
                <a:close/>
              </a:path>
            </a:pathLst>
          </a:custGeom>
          <a:solidFill>
            <a:srgbClr val="EFB45E">
              <a:alpha val="40000"/>
            </a:srgbClr>
          </a:solidFill>
        </p:spPr>
        <p:txBody>
          <a:bodyPr wrap="square" lIns="0" tIns="0" rIns="0" bIns="0" rtlCol="0"/>
          <a:lstStyle/>
          <a:p>
            <a:endParaRPr/>
          </a:p>
        </p:txBody>
      </p:sp>
      <p:sp>
        <p:nvSpPr>
          <p:cNvPr id="6" name="object 6"/>
          <p:cNvSpPr/>
          <p:nvPr/>
        </p:nvSpPr>
        <p:spPr>
          <a:xfrm>
            <a:off x="435102" y="761"/>
            <a:ext cx="2758440" cy="3175"/>
          </a:xfrm>
          <a:custGeom>
            <a:avLst/>
            <a:gdLst/>
            <a:ahLst/>
            <a:cxnLst/>
            <a:rect l="l" t="t" r="r" b="b"/>
            <a:pathLst>
              <a:path w="2758440" h="3175">
                <a:moveTo>
                  <a:pt x="0" y="3048"/>
                </a:moveTo>
                <a:lnTo>
                  <a:pt x="2758440" y="3048"/>
                </a:lnTo>
                <a:lnTo>
                  <a:pt x="2758440" y="0"/>
                </a:lnTo>
                <a:lnTo>
                  <a:pt x="0" y="0"/>
                </a:lnTo>
                <a:lnTo>
                  <a:pt x="0" y="3048"/>
                </a:lnTo>
                <a:close/>
              </a:path>
            </a:pathLst>
          </a:custGeom>
          <a:solidFill>
            <a:srgbClr val="D9E9E9"/>
          </a:solidFill>
        </p:spPr>
        <p:txBody>
          <a:bodyPr wrap="square" lIns="0" tIns="0" rIns="0" bIns="0" rtlCol="0"/>
          <a:lstStyle/>
          <a:p>
            <a:endParaRPr/>
          </a:p>
        </p:txBody>
      </p:sp>
      <p:sp>
        <p:nvSpPr>
          <p:cNvPr id="8" name="object 8"/>
          <p:cNvSpPr txBox="1">
            <a:spLocks noGrp="1"/>
          </p:cNvSpPr>
          <p:nvPr>
            <p:ph type="title"/>
          </p:nvPr>
        </p:nvSpPr>
        <p:spPr>
          <a:xfrm>
            <a:off x="1143000" y="757285"/>
            <a:ext cx="6537860" cy="319959"/>
          </a:xfrm>
          <a:prstGeom prst="rect">
            <a:avLst/>
          </a:prstGeom>
        </p:spPr>
        <p:txBody>
          <a:bodyPr vert="horz" wrap="square" lIns="0" tIns="12065" rIns="0" bIns="0" rtlCol="0">
            <a:spAutoFit/>
          </a:bodyPr>
          <a:lstStyle/>
          <a:p>
            <a:pPr marL="12700">
              <a:lnSpc>
                <a:spcPct val="100000"/>
              </a:lnSpc>
              <a:spcBef>
                <a:spcPts val="95"/>
              </a:spcBef>
            </a:pPr>
            <a:r>
              <a:rPr lang="fr-FR" dirty="0">
                <a:solidFill>
                  <a:srgbClr val="EC6643"/>
                </a:solidFill>
                <a:latin typeface="Typo Quik"/>
                <a:cs typeface="Typo Quik"/>
              </a:rPr>
              <a:t>Quelques exemples d’actions selon les thèmes choisis </a:t>
            </a:r>
            <a:endParaRPr dirty="0">
              <a:solidFill>
                <a:srgbClr val="EC6643"/>
              </a:solidFill>
              <a:latin typeface="Typo Quik"/>
              <a:cs typeface="Typo Quik"/>
            </a:endParaRPr>
          </a:p>
        </p:txBody>
      </p:sp>
      <p:grpSp>
        <p:nvGrpSpPr>
          <p:cNvPr id="9" name="object 9"/>
          <p:cNvGrpSpPr/>
          <p:nvPr/>
        </p:nvGrpSpPr>
        <p:grpSpPr>
          <a:xfrm>
            <a:off x="762" y="3809"/>
            <a:ext cx="9144000" cy="4642485"/>
            <a:chOff x="762" y="3809"/>
            <a:chExt cx="9144000" cy="4642485"/>
          </a:xfrm>
        </p:grpSpPr>
        <p:sp>
          <p:nvSpPr>
            <p:cNvPr id="10" name="object 10"/>
            <p:cNvSpPr/>
            <p:nvPr/>
          </p:nvSpPr>
          <p:spPr>
            <a:xfrm>
              <a:off x="762" y="3809"/>
              <a:ext cx="9144000" cy="622300"/>
            </a:xfrm>
            <a:custGeom>
              <a:avLst/>
              <a:gdLst/>
              <a:ahLst/>
              <a:cxnLst/>
              <a:rect l="l" t="t" r="r" b="b"/>
              <a:pathLst>
                <a:path w="9144000" h="622300">
                  <a:moveTo>
                    <a:pt x="9144000" y="0"/>
                  </a:moveTo>
                  <a:lnTo>
                    <a:pt x="0" y="0"/>
                  </a:lnTo>
                  <a:lnTo>
                    <a:pt x="0" y="621791"/>
                  </a:lnTo>
                  <a:lnTo>
                    <a:pt x="9144000" y="621791"/>
                  </a:lnTo>
                  <a:lnTo>
                    <a:pt x="9144000" y="0"/>
                  </a:lnTo>
                  <a:close/>
                </a:path>
              </a:pathLst>
            </a:custGeom>
            <a:solidFill>
              <a:srgbClr val="EC6643"/>
            </a:solidFill>
            <a:ln>
              <a:noFill/>
            </a:ln>
          </p:spPr>
          <p:txBody>
            <a:bodyPr wrap="square" lIns="0" tIns="0" rIns="0" bIns="0" rtlCol="0"/>
            <a:lstStyle/>
            <a:p>
              <a:endParaRPr/>
            </a:p>
          </p:txBody>
        </p:sp>
        <p:sp>
          <p:nvSpPr>
            <p:cNvPr id="11" name="object 11"/>
            <p:cNvSpPr/>
            <p:nvPr/>
          </p:nvSpPr>
          <p:spPr>
            <a:xfrm>
              <a:off x="762" y="3809"/>
              <a:ext cx="9144000" cy="622300"/>
            </a:xfrm>
            <a:custGeom>
              <a:avLst/>
              <a:gdLst/>
              <a:ahLst/>
              <a:cxnLst/>
              <a:rect l="l" t="t" r="r" b="b"/>
              <a:pathLst>
                <a:path w="9144000" h="622300">
                  <a:moveTo>
                    <a:pt x="0" y="621791"/>
                  </a:moveTo>
                  <a:lnTo>
                    <a:pt x="9144000" y="621791"/>
                  </a:lnTo>
                  <a:lnTo>
                    <a:pt x="9144000" y="0"/>
                  </a:lnTo>
                  <a:lnTo>
                    <a:pt x="0" y="0"/>
                  </a:lnTo>
                  <a:lnTo>
                    <a:pt x="0" y="621791"/>
                  </a:lnTo>
                  <a:close/>
                </a:path>
              </a:pathLst>
            </a:custGeom>
            <a:ln w="25908">
              <a:noFill/>
            </a:ln>
          </p:spPr>
          <p:txBody>
            <a:bodyPr wrap="square" lIns="0" tIns="0" rIns="0" bIns="0" rtlCol="0"/>
            <a:lstStyle/>
            <a:p>
              <a:endParaRPr/>
            </a:p>
          </p:txBody>
        </p:sp>
        <p:sp>
          <p:nvSpPr>
            <p:cNvPr id="12" name="object 12"/>
            <p:cNvSpPr/>
            <p:nvPr/>
          </p:nvSpPr>
          <p:spPr>
            <a:xfrm>
              <a:off x="762" y="461010"/>
              <a:ext cx="853440" cy="381000"/>
            </a:xfrm>
            <a:custGeom>
              <a:avLst/>
              <a:gdLst/>
              <a:ahLst/>
              <a:cxnLst/>
              <a:rect l="l" t="t" r="r" b="b"/>
              <a:pathLst>
                <a:path w="853440" h="381000">
                  <a:moveTo>
                    <a:pt x="853440" y="0"/>
                  </a:moveTo>
                  <a:lnTo>
                    <a:pt x="0" y="0"/>
                  </a:lnTo>
                  <a:lnTo>
                    <a:pt x="0" y="381000"/>
                  </a:lnTo>
                  <a:lnTo>
                    <a:pt x="853440" y="381000"/>
                  </a:lnTo>
                  <a:lnTo>
                    <a:pt x="853440" y="0"/>
                  </a:lnTo>
                  <a:close/>
                </a:path>
              </a:pathLst>
            </a:custGeom>
            <a:solidFill>
              <a:srgbClr val="EFB45E"/>
            </a:solidFill>
            <a:ln>
              <a:noFill/>
            </a:ln>
          </p:spPr>
          <p:txBody>
            <a:bodyPr wrap="square" lIns="0" tIns="0" rIns="0" bIns="0" rtlCol="0"/>
            <a:lstStyle/>
            <a:p>
              <a:endParaRPr dirty="0"/>
            </a:p>
          </p:txBody>
        </p:sp>
        <p:sp>
          <p:nvSpPr>
            <p:cNvPr id="15" name="object 15"/>
            <p:cNvSpPr/>
            <p:nvPr/>
          </p:nvSpPr>
          <p:spPr>
            <a:xfrm>
              <a:off x="435102" y="3120389"/>
              <a:ext cx="5015865" cy="1525905"/>
            </a:xfrm>
            <a:custGeom>
              <a:avLst/>
              <a:gdLst/>
              <a:ahLst/>
              <a:cxnLst/>
              <a:rect l="l" t="t" r="r" b="b"/>
              <a:pathLst>
                <a:path w="5015865" h="1525904">
                  <a:moveTo>
                    <a:pt x="0" y="1525524"/>
                  </a:moveTo>
                  <a:lnTo>
                    <a:pt x="5015484" y="1525524"/>
                  </a:lnTo>
                  <a:lnTo>
                    <a:pt x="5015484" y="0"/>
                  </a:lnTo>
                  <a:lnTo>
                    <a:pt x="0" y="0"/>
                  </a:lnTo>
                  <a:lnTo>
                    <a:pt x="0" y="1525524"/>
                  </a:lnTo>
                  <a:close/>
                </a:path>
              </a:pathLst>
            </a:custGeom>
            <a:ln w="25908">
              <a:noFill/>
            </a:ln>
          </p:spPr>
          <p:txBody>
            <a:bodyPr wrap="square" lIns="0" tIns="0" rIns="0" bIns="0" rtlCol="0"/>
            <a:lstStyle/>
            <a:p>
              <a:endParaRPr/>
            </a:p>
          </p:txBody>
        </p:sp>
      </p:grpSp>
      <p:sp>
        <p:nvSpPr>
          <p:cNvPr id="17" name="object 17"/>
          <p:cNvSpPr txBox="1"/>
          <p:nvPr/>
        </p:nvSpPr>
        <p:spPr>
          <a:xfrm>
            <a:off x="512775" y="3199257"/>
            <a:ext cx="4857750" cy="150811"/>
          </a:xfrm>
          <a:prstGeom prst="rect">
            <a:avLst/>
          </a:prstGeom>
        </p:spPr>
        <p:txBody>
          <a:bodyPr vert="horz" wrap="square" lIns="0" tIns="19050" rIns="0" bIns="0" rtlCol="0">
            <a:spAutoFit/>
          </a:bodyPr>
          <a:lstStyle/>
          <a:p>
            <a:pPr marL="12700" marR="5080">
              <a:lnSpc>
                <a:spcPct val="95200"/>
              </a:lnSpc>
              <a:spcBef>
                <a:spcPts val="150"/>
              </a:spcBef>
            </a:pPr>
            <a:r>
              <a:rPr lang="fr-FR" sz="900" b="0" dirty="0">
                <a:solidFill>
                  <a:srgbClr val="FFFFFF"/>
                </a:solidFill>
                <a:latin typeface="Typo Quik Light Demo"/>
                <a:cs typeface="Typo Quik Light Demo"/>
              </a:rPr>
              <a:t>Texte</a:t>
            </a:r>
            <a:endParaRPr sz="900" dirty="0">
              <a:latin typeface="Typo Quik Light Demo"/>
              <a:cs typeface="Typo Quik Light Demo"/>
            </a:endParaRPr>
          </a:p>
        </p:txBody>
      </p:sp>
      <p:pic>
        <p:nvPicPr>
          <p:cNvPr id="18" name="object 17">
            <a:extLst>
              <a:ext uri="{FF2B5EF4-FFF2-40B4-BE49-F238E27FC236}">
                <a16:creationId xmlns:a16="http://schemas.microsoft.com/office/drawing/2014/main" id="{35C18E68-D70B-D5F2-4CAC-5BE941790DFF}"/>
              </a:ext>
            </a:extLst>
          </p:cNvPr>
          <p:cNvPicPr/>
          <p:nvPr/>
        </p:nvPicPr>
        <p:blipFill>
          <a:blip r:embed="rId3" cstate="print">
            <a:extLst>
              <a:ext uri="{28A0092B-C50C-407E-A947-70E740481C1C}">
                <a14:useLocalDpi xmlns:a14="http://schemas.microsoft.com/office/drawing/2010/main" val="0"/>
              </a:ext>
            </a:extLst>
          </a:blip>
          <a:srcRect/>
          <a:stretch/>
        </p:blipFill>
        <p:spPr>
          <a:xfrm>
            <a:off x="7010400" y="4358476"/>
            <a:ext cx="1901573" cy="763937"/>
          </a:xfrm>
          <a:prstGeom prst="rect">
            <a:avLst/>
          </a:prstGeom>
        </p:spPr>
      </p:pic>
      <p:pic>
        <p:nvPicPr>
          <p:cNvPr id="20" name="Image 19">
            <a:extLst>
              <a:ext uri="{FF2B5EF4-FFF2-40B4-BE49-F238E27FC236}">
                <a16:creationId xmlns:a16="http://schemas.microsoft.com/office/drawing/2014/main" id="{FE9F6D39-CAAE-306E-AF9D-212D452580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775" y="4391024"/>
            <a:ext cx="1397959" cy="668275"/>
          </a:xfrm>
          <a:prstGeom prst="rect">
            <a:avLst/>
          </a:prstGeom>
        </p:spPr>
      </p:pic>
      <p:pic>
        <p:nvPicPr>
          <p:cNvPr id="2" name="Image 1" descr="Une image contenant texte, Police, Graphique, logo&#10;&#10;Description générée automatiquement">
            <a:extLst>
              <a:ext uri="{FF2B5EF4-FFF2-40B4-BE49-F238E27FC236}">
                <a16:creationId xmlns:a16="http://schemas.microsoft.com/office/drawing/2014/main" id="{0ADC6CD1-4B3D-49B1-C161-D155D86413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1000" y="714309"/>
            <a:ext cx="1020056" cy="1020056"/>
          </a:xfrm>
          <a:prstGeom prst="rect">
            <a:avLst/>
          </a:prstGeom>
        </p:spPr>
      </p:pic>
      <p:sp>
        <p:nvSpPr>
          <p:cNvPr id="4" name="ZoneTexte 3">
            <a:extLst>
              <a:ext uri="{FF2B5EF4-FFF2-40B4-BE49-F238E27FC236}">
                <a16:creationId xmlns:a16="http://schemas.microsoft.com/office/drawing/2014/main" id="{C605C57F-B639-73DE-88C4-BE2CFAC76124}"/>
              </a:ext>
            </a:extLst>
          </p:cNvPr>
          <p:cNvSpPr txBox="1"/>
          <p:nvPr/>
        </p:nvSpPr>
        <p:spPr>
          <a:xfrm>
            <a:off x="403507" y="1376591"/>
            <a:ext cx="8227718" cy="3262432"/>
          </a:xfrm>
          <a:prstGeom prst="rect">
            <a:avLst/>
          </a:prstGeom>
          <a:noFill/>
        </p:spPr>
        <p:txBody>
          <a:bodyPr wrap="square" rtlCol="0">
            <a:spAutoFit/>
          </a:bodyPr>
          <a:lstStyle/>
          <a:p>
            <a:r>
              <a:rPr lang="fr-FR" b="1" dirty="0">
                <a:solidFill>
                  <a:schemeClr val="accent6"/>
                </a:solidFill>
                <a:latin typeface="Typo Quik"/>
              </a:rPr>
              <a:t>Mixité des métiers</a:t>
            </a:r>
          </a:p>
          <a:p>
            <a:endParaRPr lang="fr-FR" b="1" dirty="0">
              <a:solidFill>
                <a:schemeClr val="accent6"/>
              </a:solidFill>
              <a:latin typeface="Typo Quik"/>
            </a:endParaRPr>
          </a:p>
          <a:p>
            <a:pPr marL="285750" indent="-285750">
              <a:buClr>
                <a:srgbClr val="EC6643"/>
              </a:buClr>
              <a:buFont typeface="Courier New" panose="02070309020205020404" pitchFamily="49" charset="0"/>
              <a:buChar char="o"/>
            </a:pPr>
            <a:r>
              <a:rPr lang="fr-FR" sz="1600" dirty="0">
                <a:latin typeface="Typo Quik"/>
              </a:rPr>
              <a:t>Se donner un % de mixité à atteindre dans les services / sur certains postes </a:t>
            </a:r>
          </a:p>
          <a:p>
            <a:pPr marL="285750" indent="-285750">
              <a:buClr>
                <a:srgbClr val="EC6643"/>
              </a:buClr>
              <a:buFont typeface="Courier New" panose="02070309020205020404" pitchFamily="49" charset="0"/>
              <a:buChar char="o"/>
            </a:pPr>
            <a:r>
              <a:rPr lang="fr-FR" sz="1600" dirty="0">
                <a:latin typeface="Typo Quik"/>
              </a:rPr>
              <a:t>Réduire la pénibilité des postes en achetant des outils plus légers à chaque renouvellement ( cahier des charges) </a:t>
            </a:r>
          </a:p>
          <a:p>
            <a:pPr marL="285750" indent="-285750">
              <a:buClr>
                <a:srgbClr val="EC6643"/>
              </a:buClr>
              <a:buFont typeface="Courier New" panose="02070309020205020404" pitchFamily="49" charset="0"/>
              <a:buChar char="o"/>
            </a:pPr>
            <a:r>
              <a:rPr lang="fr-FR" sz="1600" dirty="0">
                <a:latin typeface="Typo Quik"/>
              </a:rPr>
              <a:t>Mixité dans les services : évolution de carrières – promotions…</a:t>
            </a:r>
          </a:p>
          <a:p>
            <a:pPr marL="285750" indent="-285750">
              <a:buFontTx/>
              <a:buChar char="-"/>
            </a:pPr>
            <a:endParaRPr lang="fr-FR" sz="2000" dirty="0">
              <a:latin typeface="Typo Quik"/>
            </a:endParaRPr>
          </a:p>
          <a:p>
            <a:pPr marL="171450" lvl="2" indent="-171450">
              <a:buClr>
                <a:srgbClr val="EC6643"/>
              </a:buClr>
              <a:buFont typeface="Courier New" panose="02070309020205020404" pitchFamily="49" charset="0"/>
              <a:buChar char="o"/>
            </a:pPr>
            <a:r>
              <a:rPr lang="fr-FR" sz="1600" dirty="0">
                <a:latin typeface="Typo Quik"/>
              </a:rPr>
              <a:t>  Fiches de postes ( compétences )</a:t>
            </a:r>
          </a:p>
          <a:p>
            <a:pPr lvl="2"/>
            <a:r>
              <a:rPr lang="fr-FR" sz="1600" dirty="0">
                <a:latin typeface="Typo Quik"/>
              </a:rPr>
              <a:t>      ne pas dire: Homme RQTH repositionné sur un poste à dominante féminine	</a:t>
            </a:r>
          </a:p>
          <a:p>
            <a:pPr marL="285750" indent="-285750">
              <a:buFontTx/>
              <a:buChar char="-"/>
            </a:pPr>
            <a:endParaRPr lang="fr-FR" sz="2000" dirty="0"/>
          </a:p>
          <a:p>
            <a:endParaRPr lang="fr-FR" dirty="0"/>
          </a:p>
          <a:p>
            <a:r>
              <a:rPr lang="fr-FR" dirty="0"/>
              <a:t> </a:t>
            </a:r>
          </a:p>
        </p:txBody>
      </p:sp>
      <p:pic>
        <p:nvPicPr>
          <p:cNvPr id="16" name="Image 15" descr="Une image contenant Panneau de signalisation, signe&#10;&#10;Description générée automatiquement">
            <a:extLst>
              <a:ext uri="{FF2B5EF4-FFF2-40B4-BE49-F238E27FC236}">
                <a16:creationId xmlns:a16="http://schemas.microsoft.com/office/drawing/2014/main" id="{66040EA2-FEFF-8DEC-4B88-2435ADE36E38}"/>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3154" y="2822035"/>
            <a:ext cx="573732" cy="513152"/>
          </a:xfrm>
          <a:prstGeom prst="rect">
            <a:avLst/>
          </a:prstGeom>
        </p:spPr>
      </p:pic>
    </p:spTree>
    <p:extLst>
      <p:ext uri="{BB962C8B-B14F-4D97-AF65-F5344CB8AC3E}">
        <p14:creationId xmlns:p14="http://schemas.microsoft.com/office/powerpoint/2010/main" val="631768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3560126" y="4650468"/>
            <a:ext cx="2758440" cy="498475"/>
          </a:xfrm>
          <a:custGeom>
            <a:avLst/>
            <a:gdLst/>
            <a:ahLst/>
            <a:cxnLst/>
            <a:rect l="l" t="t" r="r" b="b"/>
            <a:pathLst>
              <a:path w="2758440" h="498475">
                <a:moveTo>
                  <a:pt x="0" y="498347"/>
                </a:moveTo>
                <a:lnTo>
                  <a:pt x="2758440" y="498347"/>
                </a:lnTo>
                <a:lnTo>
                  <a:pt x="2758440" y="0"/>
                </a:lnTo>
                <a:lnTo>
                  <a:pt x="0" y="0"/>
                </a:lnTo>
                <a:lnTo>
                  <a:pt x="0" y="498347"/>
                </a:lnTo>
                <a:close/>
              </a:path>
            </a:pathLst>
          </a:custGeom>
          <a:solidFill>
            <a:srgbClr val="EFB45E">
              <a:alpha val="40000"/>
            </a:srgbClr>
          </a:solidFill>
        </p:spPr>
        <p:txBody>
          <a:bodyPr wrap="square" lIns="0" tIns="0" rIns="0" bIns="0" rtlCol="0"/>
          <a:lstStyle/>
          <a:p>
            <a:endParaRPr/>
          </a:p>
        </p:txBody>
      </p:sp>
      <p:sp>
        <p:nvSpPr>
          <p:cNvPr id="6" name="object 6"/>
          <p:cNvSpPr/>
          <p:nvPr/>
        </p:nvSpPr>
        <p:spPr>
          <a:xfrm>
            <a:off x="435102" y="761"/>
            <a:ext cx="2758440" cy="3175"/>
          </a:xfrm>
          <a:custGeom>
            <a:avLst/>
            <a:gdLst/>
            <a:ahLst/>
            <a:cxnLst/>
            <a:rect l="l" t="t" r="r" b="b"/>
            <a:pathLst>
              <a:path w="2758440" h="3175">
                <a:moveTo>
                  <a:pt x="0" y="3048"/>
                </a:moveTo>
                <a:lnTo>
                  <a:pt x="2758440" y="3048"/>
                </a:lnTo>
                <a:lnTo>
                  <a:pt x="2758440" y="0"/>
                </a:lnTo>
                <a:lnTo>
                  <a:pt x="0" y="0"/>
                </a:lnTo>
                <a:lnTo>
                  <a:pt x="0" y="3048"/>
                </a:lnTo>
                <a:close/>
              </a:path>
            </a:pathLst>
          </a:custGeom>
          <a:solidFill>
            <a:srgbClr val="D9E9E9"/>
          </a:solidFill>
        </p:spPr>
        <p:txBody>
          <a:bodyPr wrap="square" lIns="0" tIns="0" rIns="0" bIns="0" rtlCol="0"/>
          <a:lstStyle/>
          <a:p>
            <a:endParaRPr/>
          </a:p>
        </p:txBody>
      </p:sp>
      <p:grpSp>
        <p:nvGrpSpPr>
          <p:cNvPr id="9" name="object 9"/>
          <p:cNvGrpSpPr/>
          <p:nvPr/>
        </p:nvGrpSpPr>
        <p:grpSpPr>
          <a:xfrm>
            <a:off x="762" y="3809"/>
            <a:ext cx="9144000" cy="4642485"/>
            <a:chOff x="762" y="3809"/>
            <a:chExt cx="9144000" cy="4642485"/>
          </a:xfrm>
        </p:grpSpPr>
        <p:sp>
          <p:nvSpPr>
            <p:cNvPr id="10" name="object 10"/>
            <p:cNvSpPr/>
            <p:nvPr/>
          </p:nvSpPr>
          <p:spPr>
            <a:xfrm>
              <a:off x="762" y="3809"/>
              <a:ext cx="9144000" cy="622300"/>
            </a:xfrm>
            <a:custGeom>
              <a:avLst/>
              <a:gdLst/>
              <a:ahLst/>
              <a:cxnLst/>
              <a:rect l="l" t="t" r="r" b="b"/>
              <a:pathLst>
                <a:path w="9144000" h="622300">
                  <a:moveTo>
                    <a:pt x="9144000" y="0"/>
                  </a:moveTo>
                  <a:lnTo>
                    <a:pt x="0" y="0"/>
                  </a:lnTo>
                  <a:lnTo>
                    <a:pt x="0" y="621791"/>
                  </a:lnTo>
                  <a:lnTo>
                    <a:pt x="9144000" y="621791"/>
                  </a:lnTo>
                  <a:lnTo>
                    <a:pt x="9144000" y="0"/>
                  </a:lnTo>
                  <a:close/>
                </a:path>
              </a:pathLst>
            </a:custGeom>
            <a:solidFill>
              <a:srgbClr val="EC6643"/>
            </a:solidFill>
            <a:ln>
              <a:noFill/>
            </a:ln>
          </p:spPr>
          <p:txBody>
            <a:bodyPr wrap="square" lIns="0" tIns="0" rIns="0" bIns="0" rtlCol="0"/>
            <a:lstStyle/>
            <a:p>
              <a:endParaRPr/>
            </a:p>
          </p:txBody>
        </p:sp>
        <p:sp>
          <p:nvSpPr>
            <p:cNvPr id="11" name="object 11"/>
            <p:cNvSpPr/>
            <p:nvPr/>
          </p:nvSpPr>
          <p:spPr>
            <a:xfrm>
              <a:off x="762" y="3809"/>
              <a:ext cx="9144000" cy="622300"/>
            </a:xfrm>
            <a:custGeom>
              <a:avLst/>
              <a:gdLst/>
              <a:ahLst/>
              <a:cxnLst/>
              <a:rect l="l" t="t" r="r" b="b"/>
              <a:pathLst>
                <a:path w="9144000" h="622300">
                  <a:moveTo>
                    <a:pt x="0" y="621791"/>
                  </a:moveTo>
                  <a:lnTo>
                    <a:pt x="9144000" y="621791"/>
                  </a:lnTo>
                  <a:lnTo>
                    <a:pt x="9144000" y="0"/>
                  </a:lnTo>
                  <a:lnTo>
                    <a:pt x="0" y="0"/>
                  </a:lnTo>
                  <a:lnTo>
                    <a:pt x="0" y="621791"/>
                  </a:lnTo>
                  <a:close/>
                </a:path>
              </a:pathLst>
            </a:custGeom>
            <a:ln w="25908">
              <a:noFill/>
            </a:ln>
          </p:spPr>
          <p:txBody>
            <a:bodyPr wrap="square" lIns="0" tIns="0" rIns="0" bIns="0" rtlCol="0"/>
            <a:lstStyle/>
            <a:p>
              <a:endParaRPr/>
            </a:p>
          </p:txBody>
        </p:sp>
        <p:sp>
          <p:nvSpPr>
            <p:cNvPr id="12" name="object 12"/>
            <p:cNvSpPr/>
            <p:nvPr/>
          </p:nvSpPr>
          <p:spPr>
            <a:xfrm>
              <a:off x="762" y="461010"/>
              <a:ext cx="853440" cy="381000"/>
            </a:xfrm>
            <a:custGeom>
              <a:avLst/>
              <a:gdLst/>
              <a:ahLst/>
              <a:cxnLst/>
              <a:rect l="l" t="t" r="r" b="b"/>
              <a:pathLst>
                <a:path w="853440" h="381000">
                  <a:moveTo>
                    <a:pt x="853440" y="0"/>
                  </a:moveTo>
                  <a:lnTo>
                    <a:pt x="0" y="0"/>
                  </a:lnTo>
                  <a:lnTo>
                    <a:pt x="0" y="381000"/>
                  </a:lnTo>
                  <a:lnTo>
                    <a:pt x="853440" y="381000"/>
                  </a:lnTo>
                  <a:lnTo>
                    <a:pt x="853440" y="0"/>
                  </a:lnTo>
                  <a:close/>
                </a:path>
              </a:pathLst>
            </a:custGeom>
            <a:solidFill>
              <a:srgbClr val="EFB45E"/>
            </a:solidFill>
            <a:ln>
              <a:noFill/>
            </a:ln>
          </p:spPr>
          <p:txBody>
            <a:bodyPr wrap="square" lIns="0" tIns="0" rIns="0" bIns="0" rtlCol="0"/>
            <a:lstStyle/>
            <a:p>
              <a:endParaRPr dirty="0"/>
            </a:p>
          </p:txBody>
        </p:sp>
        <p:sp>
          <p:nvSpPr>
            <p:cNvPr id="15" name="object 15"/>
            <p:cNvSpPr/>
            <p:nvPr/>
          </p:nvSpPr>
          <p:spPr>
            <a:xfrm>
              <a:off x="435102" y="3120389"/>
              <a:ext cx="5015865" cy="1525905"/>
            </a:xfrm>
            <a:custGeom>
              <a:avLst/>
              <a:gdLst/>
              <a:ahLst/>
              <a:cxnLst/>
              <a:rect l="l" t="t" r="r" b="b"/>
              <a:pathLst>
                <a:path w="5015865" h="1525904">
                  <a:moveTo>
                    <a:pt x="0" y="1525524"/>
                  </a:moveTo>
                  <a:lnTo>
                    <a:pt x="5015484" y="1525524"/>
                  </a:lnTo>
                  <a:lnTo>
                    <a:pt x="5015484" y="0"/>
                  </a:lnTo>
                  <a:lnTo>
                    <a:pt x="0" y="0"/>
                  </a:lnTo>
                  <a:lnTo>
                    <a:pt x="0" y="1525524"/>
                  </a:lnTo>
                  <a:close/>
                </a:path>
              </a:pathLst>
            </a:custGeom>
            <a:ln w="25908">
              <a:noFill/>
            </a:ln>
          </p:spPr>
          <p:txBody>
            <a:bodyPr wrap="square" lIns="0" tIns="0" rIns="0" bIns="0" rtlCol="0"/>
            <a:lstStyle/>
            <a:p>
              <a:endParaRPr/>
            </a:p>
          </p:txBody>
        </p:sp>
      </p:grpSp>
      <p:sp>
        <p:nvSpPr>
          <p:cNvPr id="17" name="object 17"/>
          <p:cNvSpPr txBox="1"/>
          <p:nvPr/>
        </p:nvSpPr>
        <p:spPr>
          <a:xfrm>
            <a:off x="512775" y="3199257"/>
            <a:ext cx="4857750" cy="150811"/>
          </a:xfrm>
          <a:prstGeom prst="rect">
            <a:avLst/>
          </a:prstGeom>
        </p:spPr>
        <p:txBody>
          <a:bodyPr vert="horz" wrap="square" lIns="0" tIns="19050" rIns="0" bIns="0" rtlCol="0">
            <a:spAutoFit/>
          </a:bodyPr>
          <a:lstStyle/>
          <a:p>
            <a:pPr marL="12700" marR="5080">
              <a:lnSpc>
                <a:spcPct val="95200"/>
              </a:lnSpc>
              <a:spcBef>
                <a:spcPts val="150"/>
              </a:spcBef>
            </a:pPr>
            <a:r>
              <a:rPr lang="fr-FR" sz="900" b="0" dirty="0">
                <a:solidFill>
                  <a:srgbClr val="FFFFFF"/>
                </a:solidFill>
                <a:latin typeface="Typo Quik Light Demo"/>
                <a:cs typeface="Typo Quik Light Demo"/>
              </a:rPr>
              <a:t>Texte</a:t>
            </a:r>
            <a:endParaRPr sz="900" dirty="0">
              <a:latin typeface="Typo Quik Light Demo"/>
              <a:cs typeface="Typo Quik Light Demo"/>
            </a:endParaRPr>
          </a:p>
        </p:txBody>
      </p:sp>
      <p:pic>
        <p:nvPicPr>
          <p:cNvPr id="18" name="object 17">
            <a:extLst>
              <a:ext uri="{FF2B5EF4-FFF2-40B4-BE49-F238E27FC236}">
                <a16:creationId xmlns:a16="http://schemas.microsoft.com/office/drawing/2014/main" id="{35C18E68-D70B-D5F2-4CAC-5BE941790DFF}"/>
              </a:ext>
            </a:extLst>
          </p:cNvPr>
          <p:cNvPicPr/>
          <p:nvPr/>
        </p:nvPicPr>
        <p:blipFill>
          <a:blip r:embed="rId2" cstate="print">
            <a:extLst>
              <a:ext uri="{28A0092B-C50C-407E-A947-70E740481C1C}">
                <a14:useLocalDpi xmlns:a14="http://schemas.microsoft.com/office/drawing/2010/main" val="0"/>
              </a:ext>
            </a:extLst>
          </a:blip>
          <a:srcRect/>
          <a:stretch/>
        </p:blipFill>
        <p:spPr>
          <a:xfrm>
            <a:off x="7010400" y="4358476"/>
            <a:ext cx="1901573" cy="763937"/>
          </a:xfrm>
          <a:prstGeom prst="rect">
            <a:avLst/>
          </a:prstGeom>
        </p:spPr>
      </p:pic>
      <p:pic>
        <p:nvPicPr>
          <p:cNvPr id="20" name="Image 19">
            <a:extLst>
              <a:ext uri="{FF2B5EF4-FFF2-40B4-BE49-F238E27FC236}">
                <a16:creationId xmlns:a16="http://schemas.microsoft.com/office/drawing/2014/main" id="{FE9F6D39-CAAE-306E-AF9D-212D452580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775" y="4391024"/>
            <a:ext cx="1397959" cy="668275"/>
          </a:xfrm>
          <a:prstGeom prst="rect">
            <a:avLst/>
          </a:prstGeom>
        </p:spPr>
      </p:pic>
      <p:pic>
        <p:nvPicPr>
          <p:cNvPr id="2" name="Image 1" descr="Une image contenant texte, Police, Graphique, logo&#10;&#10;Description générée automatiquement">
            <a:extLst>
              <a:ext uri="{FF2B5EF4-FFF2-40B4-BE49-F238E27FC236}">
                <a16:creationId xmlns:a16="http://schemas.microsoft.com/office/drawing/2014/main" id="{0ADC6CD1-4B3D-49B1-C161-D155D86413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2161" y="666619"/>
            <a:ext cx="1020056" cy="1020056"/>
          </a:xfrm>
          <a:prstGeom prst="rect">
            <a:avLst/>
          </a:prstGeom>
        </p:spPr>
      </p:pic>
      <p:sp>
        <p:nvSpPr>
          <p:cNvPr id="4" name="ZoneTexte 3">
            <a:extLst>
              <a:ext uri="{FF2B5EF4-FFF2-40B4-BE49-F238E27FC236}">
                <a16:creationId xmlns:a16="http://schemas.microsoft.com/office/drawing/2014/main" id="{BEF3AF3A-A1CD-1AF1-6F94-D7C61F6E6A93}"/>
              </a:ext>
            </a:extLst>
          </p:cNvPr>
          <p:cNvSpPr txBox="1"/>
          <p:nvPr/>
        </p:nvSpPr>
        <p:spPr>
          <a:xfrm>
            <a:off x="427482" y="1358025"/>
            <a:ext cx="7795589" cy="2739211"/>
          </a:xfrm>
          <a:prstGeom prst="rect">
            <a:avLst/>
          </a:prstGeom>
          <a:noFill/>
        </p:spPr>
        <p:txBody>
          <a:bodyPr wrap="square" rtlCol="0">
            <a:spAutoFit/>
          </a:bodyPr>
          <a:lstStyle/>
          <a:p>
            <a:r>
              <a:rPr lang="fr-FR" sz="2000" b="1" dirty="0">
                <a:solidFill>
                  <a:schemeClr val="accent6"/>
                </a:solidFill>
                <a:latin typeface="Typo Quik"/>
              </a:rPr>
              <a:t>Articulation des temps de vie personnels et professionnels: </a:t>
            </a:r>
          </a:p>
          <a:p>
            <a:pPr marL="285750" indent="-285750">
              <a:buClr>
                <a:srgbClr val="EC6643"/>
              </a:buClr>
              <a:buFont typeface="Courier New" panose="02070309020205020404" pitchFamily="49" charset="0"/>
              <a:buChar char="o"/>
            </a:pPr>
            <a:r>
              <a:rPr lang="fr-FR" dirty="0">
                <a:latin typeface="Typo Quik"/>
              </a:rPr>
              <a:t>Réduire les écarts liés au temps partiel: proposer d’autres formes de travail</a:t>
            </a:r>
          </a:p>
          <a:p>
            <a:pPr marL="285750" indent="-285750">
              <a:buClr>
                <a:srgbClr val="EC6643"/>
              </a:buClr>
              <a:buFont typeface="Courier New" panose="02070309020205020404" pitchFamily="49" charset="0"/>
              <a:buChar char="o"/>
            </a:pPr>
            <a:r>
              <a:rPr lang="fr-FR" dirty="0">
                <a:latin typeface="Typo Quik"/>
              </a:rPr>
              <a:t>Quelques jours de télétravail *  quand il est possible </a:t>
            </a:r>
          </a:p>
          <a:p>
            <a:pPr marL="285750" indent="-285750">
              <a:buClr>
                <a:srgbClr val="EC6643"/>
              </a:buClr>
              <a:buFont typeface="Courier New" panose="02070309020205020404" pitchFamily="49" charset="0"/>
              <a:buChar char="o"/>
            </a:pPr>
            <a:r>
              <a:rPr lang="fr-FR" dirty="0">
                <a:latin typeface="Typo Quik"/>
              </a:rPr>
              <a:t>Horaires et jours des réunions </a:t>
            </a:r>
          </a:p>
          <a:p>
            <a:endParaRPr lang="fr-FR" sz="2000" dirty="0">
              <a:latin typeface="Typo Quik"/>
            </a:endParaRPr>
          </a:p>
          <a:p>
            <a:r>
              <a:rPr lang="fr-FR" sz="2000" b="1" dirty="0">
                <a:solidFill>
                  <a:schemeClr val="accent6"/>
                </a:solidFill>
                <a:latin typeface="Typo Quik"/>
              </a:rPr>
              <a:t>Exercice de la parentalité par les hommes:</a:t>
            </a:r>
          </a:p>
          <a:p>
            <a:pPr marL="285750" indent="-285750">
              <a:buClr>
                <a:srgbClr val="EC6643"/>
              </a:buClr>
              <a:buFont typeface="Courier New" panose="02070309020205020404" pitchFamily="49" charset="0"/>
              <a:buChar char="o"/>
            </a:pPr>
            <a:r>
              <a:rPr lang="fr-FR" dirty="0">
                <a:latin typeface="Typo Quik"/>
              </a:rPr>
              <a:t>Organiser un mercredi père &amp; mère de famille</a:t>
            </a:r>
          </a:p>
          <a:p>
            <a:pPr marL="285750" indent="-285750">
              <a:buClr>
                <a:srgbClr val="EC6643"/>
              </a:buClr>
              <a:buFont typeface="Courier New" panose="02070309020205020404" pitchFamily="49" charset="0"/>
              <a:buChar char="o"/>
            </a:pPr>
            <a:r>
              <a:rPr lang="fr-FR" dirty="0">
                <a:solidFill>
                  <a:schemeClr val="tx1"/>
                </a:solidFill>
                <a:latin typeface="Typo Quik"/>
              </a:rPr>
              <a:t>Promotion du congé paternité et congé parental </a:t>
            </a:r>
          </a:p>
          <a:p>
            <a:pPr marL="285750" indent="-285750">
              <a:buFontTx/>
              <a:buChar char="-"/>
            </a:pPr>
            <a:endParaRPr lang="fr-FR" dirty="0"/>
          </a:p>
        </p:txBody>
      </p:sp>
    </p:spTree>
    <p:extLst>
      <p:ext uri="{BB962C8B-B14F-4D97-AF65-F5344CB8AC3E}">
        <p14:creationId xmlns:p14="http://schemas.microsoft.com/office/powerpoint/2010/main" val="1576948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p:nvPr/>
        </p:nvSpPr>
        <p:spPr>
          <a:xfrm>
            <a:off x="435102" y="761"/>
            <a:ext cx="2758440" cy="3175"/>
          </a:xfrm>
          <a:custGeom>
            <a:avLst/>
            <a:gdLst/>
            <a:ahLst/>
            <a:cxnLst/>
            <a:rect l="l" t="t" r="r" b="b"/>
            <a:pathLst>
              <a:path w="2758440" h="3175">
                <a:moveTo>
                  <a:pt x="0" y="3048"/>
                </a:moveTo>
                <a:lnTo>
                  <a:pt x="2758440" y="3048"/>
                </a:lnTo>
                <a:lnTo>
                  <a:pt x="2758440" y="0"/>
                </a:lnTo>
                <a:lnTo>
                  <a:pt x="0" y="0"/>
                </a:lnTo>
                <a:lnTo>
                  <a:pt x="0" y="3048"/>
                </a:lnTo>
                <a:close/>
              </a:path>
            </a:pathLst>
          </a:custGeom>
          <a:solidFill>
            <a:srgbClr val="D9E9E9"/>
          </a:solidFill>
        </p:spPr>
        <p:txBody>
          <a:bodyPr wrap="square" lIns="0" tIns="0" rIns="0" bIns="0" rtlCol="0"/>
          <a:lstStyle/>
          <a:p>
            <a:endParaRPr/>
          </a:p>
        </p:txBody>
      </p:sp>
      <p:grpSp>
        <p:nvGrpSpPr>
          <p:cNvPr id="9" name="object 9"/>
          <p:cNvGrpSpPr/>
          <p:nvPr/>
        </p:nvGrpSpPr>
        <p:grpSpPr>
          <a:xfrm>
            <a:off x="762" y="3809"/>
            <a:ext cx="9144000" cy="4642485"/>
            <a:chOff x="762" y="3809"/>
            <a:chExt cx="9144000" cy="4642485"/>
          </a:xfrm>
        </p:grpSpPr>
        <p:sp>
          <p:nvSpPr>
            <p:cNvPr id="10" name="object 10"/>
            <p:cNvSpPr/>
            <p:nvPr/>
          </p:nvSpPr>
          <p:spPr>
            <a:xfrm>
              <a:off x="762" y="3809"/>
              <a:ext cx="9144000" cy="622300"/>
            </a:xfrm>
            <a:custGeom>
              <a:avLst/>
              <a:gdLst/>
              <a:ahLst/>
              <a:cxnLst/>
              <a:rect l="l" t="t" r="r" b="b"/>
              <a:pathLst>
                <a:path w="9144000" h="622300">
                  <a:moveTo>
                    <a:pt x="9144000" y="0"/>
                  </a:moveTo>
                  <a:lnTo>
                    <a:pt x="0" y="0"/>
                  </a:lnTo>
                  <a:lnTo>
                    <a:pt x="0" y="621791"/>
                  </a:lnTo>
                  <a:lnTo>
                    <a:pt x="9144000" y="621791"/>
                  </a:lnTo>
                  <a:lnTo>
                    <a:pt x="9144000" y="0"/>
                  </a:lnTo>
                  <a:close/>
                </a:path>
              </a:pathLst>
            </a:custGeom>
            <a:solidFill>
              <a:srgbClr val="EC6643"/>
            </a:solidFill>
            <a:ln>
              <a:noFill/>
            </a:ln>
          </p:spPr>
          <p:txBody>
            <a:bodyPr wrap="square" lIns="0" tIns="0" rIns="0" bIns="0" rtlCol="0"/>
            <a:lstStyle/>
            <a:p>
              <a:endParaRPr/>
            </a:p>
          </p:txBody>
        </p:sp>
        <p:sp>
          <p:nvSpPr>
            <p:cNvPr id="11" name="object 11"/>
            <p:cNvSpPr/>
            <p:nvPr/>
          </p:nvSpPr>
          <p:spPr>
            <a:xfrm>
              <a:off x="762" y="3809"/>
              <a:ext cx="9144000" cy="622300"/>
            </a:xfrm>
            <a:custGeom>
              <a:avLst/>
              <a:gdLst/>
              <a:ahLst/>
              <a:cxnLst/>
              <a:rect l="l" t="t" r="r" b="b"/>
              <a:pathLst>
                <a:path w="9144000" h="622300">
                  <a:moveTo>
                    <a:pt x="0" y="621791"/>
                  </a:moveTo>
                  <a:lnTo>
                    <a:pt x="9144000" y="621791"/>
                  </a:lnTo>
                  <a:lnTo>
                    <a:pt x="9144000" y="0"/>
                  </a:lnTo>
                  <a:lnTo>
                    <a:pt x="0" y="0"/>
                  </a:lnTo>
                  <a:lnTo>
                    <a:pt x="0" y="621791"/>
                  </a:lnTo>
                  <a:close/>
                </a:path>
              </a:pathLst>
            </a:custGeom>
            <a:ln w="25908">
              <a:noFill/>
            </a:ln>
          </p:spPr>
          <p:txBody>
            <a:bodyPr wrap="square" lIns="0" tIns="0" rIns="0" bIns="0" rtlCol="0"/>
            <a:lstStyle/>
            <a:p>
              <a:endParaRPr/>
            </a:p>
          </p:txBody>
        </p:sp>
        <p:sp>
          <p:nvSpPr>
            <p:cNvPr id="12" name="object 12"/>
            <p:cNvSpPr/>
            <p:nvPr/>
          </p:nvSpPr>
          <p:spPr>
            <a:xfrm>
              <a:off x="762" y="461010"/>
              <a:ext cx="853440" cy="381000"/>
            </a:xfrm>
            <a:custGeom>
              <a:avLst/>
              <a:gdLst/>
              <a:ahLst/>
              <a:cxnLst/>
              <a:rect l="l" t="t" r="r" b="b"/>
              <a:pathLst>
                <a:path w="853440" h="381000">
                  <a:moveTo>
                    <a:pt x="853440" y="0"/>
                  </a:moveTo>
                  <a:lnTo>
                    <a:pt x="0" y="0"/>
                  </a:lnTo>
                  <a:lnTo>
                    <a:pt x="0" y="381000"/>
                  </a:lnTo>
                  <a:lnTo>
                    <a:pt x="853440" y="381000"/>
                  </a:lnTo>
                  <a:lnTo>
                    <a:pt x="853440" y="0"/>
                  </a:lnTo>
                  <a:close/>
                </a:path>
              </a:pathLst>
            </a:custGeom>
            <a:solidFill>
              <a:srgbClr val="EFB45E"/>
            </a:solidFill>
            <a:ln>
              <a:noFill/>
            </a:ln>
          </p:spPr>
          <p:txBody>
            <a:bodyPr wrap="square" lIns="0" tIns="0" rIns="0" bIns="0" rtlCol="0"/>
            <a:lstStyle/>
            <a:p>
              <a:endParaRPr dirty="0"/>
            </a:p>
          </p:txBody>
        </p:sp>
        <p:sp>
          <p:nvSpPr>
            <p:cNvPr id="15" name="object 15"/>
            <p:cNvSpPr/>
            <p:nvPr/>
          </p:nvSpPr>
          <p:spPr>
            <a:xfrm>
              <a:off x="435102" y="3120389"/>
              <a:ext cx="5015865" cy="1525905"/>
            </a:xfrm>
            <a:custGeom>
              <a:avLst/>
              <a:gdLst/>
              <a:ahLst/>
              <a:cxnLst/>
              <a:rect l="l" t="t" r="r" b="b"/>
              <a:pathLst>
                <a:path w="5015865" h="1525904">
                  <a:moveTo>
                    <a:pt x="0" y="1525524"/>
                  </a:moveTo>
                  <a:lnTo>
                    <a:pt x="5015484" y="1525524"/>
                  </a:lnTo>
                  <a:lnTo>
                    <a:pt x="5015484" y="0"/>
                  </a:lnTo>
                  <a:lnTo>
                    <a:pt x="0" y="0"/>
                  </a:lnTo>
                  <a:lnTo>
                    <a:pt x="0" y="1525524"/>
                  </a:lnTo>
                  <a:close/>
                </a:path>
              </a:pathLst>
            </a:custGeom>
            <a:ln w="25908">
              <a:noFill/>
            </a:ln>
          </p:spPr>
          <p:txBody>
            <a:bodyPr wrap="square" lIns="0" tIns="0" rIns="0" bIns="0" rtlCol="0"/>
            <a:lstStyle/>
            <a:p>
              <a:endParaRPr/>
            </a:p>
          </p:txBody>
        </p:sp>
      </p:grpSp>
      <p:sp>
        <p:nvSpPr>
          <p:cNvPr id="17" name="object 17"/>
          <p:cNvSpPr txBox="1"/>
          <p:nvPr/>
        </p:nvSpPr>
        <p:spPr>
          <a:xfrm>
            <a:off x="512775" y="3199257"/>
            <a:ext cx="4857750" cy="150811"/>
          </a:xfrm>
          <a:prstGeom prst="rect">
            <a:avLst/>
          </a:prstGeom>
        </p:spPr>
        <p:txBody>
          <a:bodyPr vert="horz" wrap="square" lIns="0" tIns="19050" rIns="0" bIns="0" rtlCol="0">
            <a:spAutoFit/>
          </a:bodyPr>
          <a:lstStyle/>
          <a:p>
            <a:pPr marL="12700" marR="5080">
              <a:lnSpc>
                <a:spcPct val="95200"/>
              </a:lnSpc>
              <a:spcBef>
                <a:spcPts val="150"/>
              </a:spcBef>
            </a:pPr>
            <a:r>
              <a:rPr lang="fr-FR" sz="900" b="0" dirty="0">
                <a:solidFill>
                  <a:srgbClr val="FFFFFF"/>
                </a:solidFill>
                <a:latin typeface="Typo Quik Light Demo"/>
                <a:cs typeface="Typo Quik Light Demo"/>
              </a:rPr>
              <a:t>Texte</a:t>
            </a:r>
            <a:endParaRPr sz="900" dirty="0">
              <a:latin typeface="Typo Quik Light Demo"/>
              <a:cs typeface="Typo Quik Light Demo"/>
            </a:endParaRPr>
          </a:p>
        </p:txBody>
      </p:sp>
      <p:pic>
        <p:nvPicPr>
          <p:cNvPr id="18" name="object 17">
            <a:extLst>
              <a:ext uri="{FF2B5EF4-FFF2-40B4-BE49-F238E27FC236}">
                <a16:creationId xmlns:a16="http://schemas.microsoft.com/office/drawing/2014/main" id="{35C18E68-D70B-D5F2-4CAC-5BE941790DFF}"/>
              </a:ext>
            </a:extLst>
          </p:cNvPr>
          <p:cNvPicPr/>
          <p:nvPr/>
        </p:nvPicPr>
        <p:blipFill>
          <a:blip r:embed="rId2" cstate="print">
            <a:extLst>
              <a:ext uri="{28A0092B-C50C-407E-A947-70E740481C1C}">
                <a14:useLocalDpi xmlns:a14="http://schemas.microsoft.com/office/drawing/2010/main" val="0"/>
              </a:ext>
            </a:extLst>
          </a:blip>
          <a:srcRect/>
          <a:stretch/>
        </p:blipFill>
        <p:spPr>
          <a:xfrm>
            <a:off x="7010400" y="4358476"/>
            <a:ext cx="1901573" cy="763937"/>
          </a:xfrm>
          <a:prstGeom prst="rect">
            <a:avLst/>
          </a:prstGeom>
        </p:spPr>
      </p:pic>
      <p:pic>
        <p:nvPicPr>
          <p:cNvPr id="20" name="Image 19">
            <a:extLst>
              <a:ext uri="{FF2B5EF4-FFF2-40B4-BE49-F238E27FC236}">
                <a16:creationId xmlns:a16="http://schemas.microsoft.com/office/drawing/2014/main" id="{FE9F6D39-CAAE-306E-AF9D-212D452580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775" y="4391024"/>
            <a:ext cx="1397959" cy="668275"/>
          </a:xfrm>
          <a:prstGeom prst="rect">
            <a:avLst/>
          </a:prstGeom>
        </p:spPr>
      </p:pic>
      <p:pic>
        <p:nvPicPr>
          <p:cNvPr id="2" name="Image 1" descr="Une image contenant texte, Police, Graphique, logo&#10;&#10;Description générée automatiquement">
            <a:extLst>
              <a:ext uri="{FF2B5EF4-FFF2-40B4-BE49-F238E27FC236}">
                <a16:creationId xmlns:a16="http://schemas.microsoft.com/office/drawing/2014/main" id="{0ADC6CD1-4B3D-49B1-C161-D155D86413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1789" y="757285"/>
            <a:ext cx="1020056" cy="1020056"/>
          </a:xfrm>
          <a:prstGeom prst="rect">
            <a:avLst/>
          </a:prstGeom>
        </p:spPr>
      </p:pic>
      <p:pic>
        <p:nvPicPr>
          <p:cNvPr id="4" name="Espace réservé du contenu 3">
            <a:extLst>
              <a:ext uri="{FF2B5EF4-FFF2-40B4-BE49-F238E27FC236}">
                <a16:creationId xmlns:a16="http://schemas.microsoft.com/office/drawing/2014/main" id="{8A6FA69A-DD45-83D9-22D3-6322B1CC33DE}"/>
              </a:ext>
            </a:extLst>
          </p:cNvPr>
          <p:cNvPicPr>
            <a:picLocks noChangeAspect="1"/>
          </p:cNvPicPr>
          <p:nvPr/>
        </p:nvPicPr>
        <p:blipFill>
          <a:blip r:embed="rId5"/>
          <a:stretch>
            <a:fillRect/>
          </a:stretch>
        </p:blipFill>
        <p:spPr>
          <a:xfrm>
            <a:off x="399267" y="427949"/>
            <a:ext cx="6373842" cy="4254541"/>
          </a:xfrm>
          <a:prstGeom prst="rect">
            <a:avLst/>
          </a:prstGeom>
          <a:ln w="9525">
            <a:noFill/>
          </a:ln>
        </p:spPr>
      </p:pic>
      <p:sp>
        <p:nvSpPr>
          <p:cNvPr id="5" name="Flèche droite à entaille 6">
            <a:extLst>
              <a:ext uri="{FF2B5EF4-FFF2-40B4-BE49-F238E27FC236}">
                <a16:creationId xmlns:a16="http://schemas.microsoft.com/office/drawing/2014/main" id="{53A40316-1796-905A-1CE2-C80ADE43AF18}"/>
              </a:ext>
            </a:extLst>
          </p:cNvPr>
          <p:cNvSpPr/>
          <p:nvPr/>
        </p:nvSpPr>
        <p:spPr>
          <a:xfrm rot="19134397">
            <a:off x="4205387" y="1568510"/>
            <a:ext cx="733226" cy="407803"/>
          </a:xfrm>
          <a:prstGeom prst="notchedRightArrow">
            <a:avLst/>
          </a:prstGeom>
          <a:solidFill>
            <a:schemeClr val="bg2">
              <a:lumMod val="9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a:extLst>
              <a:ext uri="{FF2B5EF4-FFF2-40B4-BE49-F238E27FC236}">
                <a16:creationId xmlns:a16="http://schemas.microsoft.com/office/drawing/2014/main" id="{636100B2-E581-C3AA-FF55-29690AC260F4}"/>
              </a:ext>
            </a:extLst>
          </p:cNvPr>
          <p:cNvSpPr/>
          <p:nvPr/>
        </p:nvSpPr>
        <p:spPr>
          <a:xfrm>
            <a:off x="4709715" y="909431"/>
            <a:ext cx="1321620" cy="499850"/>
          </a:xfrm>
          <a:prstGeom prst="ellipse">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rPr>
              <a:t>Promotion </a:t>
            </a:r>
          </a:p>
        </p:txBody>
      </p:sp>
      <p:sp>
        <p:nvSpPr>
          <p:cNvPr id="13" name="Espace réservé du contenu 66">
            <a:extLst>
              <a:ext uri="{FF2B5EF4-FFF2-40B4-BE49-F238E27FC236}">
                <a16:creationId xmlns:a16="http://schemas.microsoft.com/office/drawing/2014/main" id="{E289DED0-8E01-B472-798B-4317D427E294}"/>
              </a:ext>
            </a:extLst>
          </p:cNvPr>
          <p:cNvSpPr txBox="1">
            <a:spLocks/>
          </p:cNvSpPr>
          <p:nvPr/>
        </p:nvSpPr>
        <p:spPr>
          <a:xfrm>
            <a:off x="5366887" y="1475987"/>
            <a:ext cx="2778633" cy="553998"/>
          </a:xfrm>
          <a:prstGeom prst="rect">
            <a:avLst/>
          </a:prstGeom>
          <a:noFill/>
        </p:spPr>
        <p:txBody>
          <a:bodyPr wrap="square" lIns="0" tIns="0" rIns="0" bIns="0" rtlCol="0">
            <a:spAutoFit/>
          </a:bodyPr>
          <a:lstStyle>
            <a:lvl1pPr marL="0">
              <a:defRPr sz="1400" b="0" i="0">
                <a:solidFill>
                  <a:srgbClr val="096F71"/>
                </a:solidFill>
                <a:latin typeface="Typo Quik Light Demo"/>
                <a:ea typeface="+mn-ea"/>
                <a:cs typeface="Typo Quik Light Demo"/>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fr-FR" sz="1200" dirty="0">
                <a:solidFill>
                  <a:schemeClr val="tx1"/>
                </a:solidFill>
              </a:rPr>
              <a:t>Lutter contre les notions de</a:t>
            </a:r>
          </a:p>
          <a:p>
            <a:pPr algn="ctr"/>
            <a:r>
              <a:rPr lang="fr-FR" sz="1200" dirty="0">
                <a:solidFill>
                  <a:schemeClr val="tx1"/>
                </a:solidFill>
              </a:rPr>
              <a:t>Plafond de verre Parois de verre  </a:t>
            </a:r>
          </a:p>
          <a:p>
            <a:pPr algn="ctr"/>
            <a:r>
              <a:rPr lang="fr-FR" sz="1200" dirty="0">
                <a:solidFill>
                  <a:schemeClr val="tx1"/>
                </a:solidFill>
              </a:rPr>
              <a:t>Plancher collant </a:t>
            </a:r>
          </a:p>
        </p:txBody>
      </p:sp>
      <p:sp>
        <p:nvSpPr>
          <p:cNvPr id="3" name="ZoneTexte 2">
            <a:extLst>
              <a:ext uri="{FF2B5EF4-FFF2-40B4-BE49-F238E27FC236}">
                <a16:creationId xmlns:a16="http://schemas.microsoft.com/office/drawing/2014/main" id="{1BD61B9A-ED4D-4F5D-C07B-EA21F43F3847}"/>
              </a:ext>
            </a:extLst>
          </p:cNvPr>
          <p:cNvSpPr txBox="1"/>
          <p:nvPr/>
        </p:nvSpPr>
        <p:spPr>
          <a:xfrm>
            <a:off x="4572000" y="3946661"/>
            <a:ext cx="1266693" cy="276999"/>
          </a:xfrm>
          <a:prstGeom prst="rect">
            <a:avLst/>
          </a:prstGeom>
          <a:noFill/>
        </p:spPr>
        <p:txBody>
          <a:bodyPr wrap="none" rtlCol="0">
            <a:spAutoFit/>
          </a:bodyPr>
          <a:lstStyle/>
          <a:p>
            <a:r>
              <a:rPr lang="fr-FR" sz="1200" dirty="0"/>
              <a:t>Choix des lieux </a:t>
            </a:r>
          </a:p>
        </p:txBody>
      </p:sp>
      <p:sp>
        <p:nvSpPr>
          <p:cNvPr id="14" name="ZoneTexte 13">
            <a:extLst>
              <a:ext uri="{FF2B5EF4-FFF2-40B4-BE49-F238E27FC236}">
                <a16:creationId xmlns:a16="http://schemas.microsoft.com/office/drawing/2014/main" id="{B230A775-66EC-AC0B-131F-5118D49180C2}"/>
              </a:ext>
            </a:extLst>
          </p:cNvPr>
          <p:cNvSpPr txBox="1"/>
          <p:nvPr/>
        </p:nvSpPr>
        <p:spPr>
          <a:xfrm>
            <a:off x="4191000" y="4237534"/>
            <a:ext cx="2667718" cy="276999"/>
          </a:xfrm>
          <a:prstGeom prst="rect">
            <a:avLst/>
          </a:prstGeom>
          <a:noFill/>
        </p:spPr>
        <p:txBody>
          <a:bodyPr wrap="none" rtlCol="0">
            <a:spAutoFit/>
          </a:bodyPr>
          <a:lstStyle/>
          <a:p>
            <a:r>
              <a:rPr lang="fr-FR" sz="1200" dirty="0"/>
              <a:t>Considérer l’impact sur la parentalité</a:t>
            </a:r>
          </a:p>
        </p:txBody>
      </p:sp>
      <p:sp>
        <p:nvSpPr>
          <p:cNvPr id="16" name="ZoneTexte 15">
            <a:extLst>
              <a:ext uri="{FF2B5EF4-FFF2-40B4-BE49-F238E27FC236}">
                <a16:creationId xmlns:a16="http://schemas.microsoft.com/office/drawing/2014/main" id="{9279A054-6B10-BF48-D6F8-DE86905E547B}"/>
              </a:ext>
            </a:extLst>
          </p:cNvPr>
          <p:cNvSpPr txBox="1"/>
          <p:nvPr/>
        </p:nvSpPr>
        <p:spPr>
          <a:xfrm>
            <a:off x="45889" y="1605691"/>
            <a:ext cx="1768433" cy="646331"/>
          </a:xfrm>
          <a:prstGeom prst="rect">
            <a:avLst/>
          </a:prstGeom>
          <a:noFill/>
        </p:spPr>
        <p:txBody>
          <a:bodyPr wrap="none" rtlCol="0">
            <a:spAutoFit/>
          </a:bodyPr>
          <a:lstStyle/>
          <a:p>
            <a:r>
              <a:rPr lang="fr-FR" sz="1200" dirty="0"/>
              <a:t>Sont-elles qualifiantes?</a:t>
            </a:r>
          </a:p>
          <a:p>
            <a:r>
              <a:rPr lang="fr-FR" sz="1200" dirty="0"/>
              <a:t>Sont-elles des leviers</a:t>
            </a:r>
          </a:p>
          <a:p>
            <a:r>
              <a:rPr lang="fr-FR" sz="1200" dirty="0"/>
              <a:t> pour une promotion </a:t>
            </a:r>
          </a:p>
        </p:txBody>
      </p:sp>
    </p:spTree>
    <p:extLst>
      <p:ext uri="{BB962C8B-B14F-4D97-AF65-F5344CB8AC3E}">
        <p14:creationId xmlns:p14="http://schemas.microsoft.com/office/powerpoint/2010/main" val="513514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3560126" y="4650468"/>
            <a:ext cx="2758440" cy="498475"/>
          </a:xfrm>
          <a:custGeom>
            <a:avLst/>
            <a:gdLst/>
            <a:ahLst/>
            <a:cxnLst/>
            <a:rect l="l" t="t" r="r" b="b"/>
            <a:pathLst>
              <a:path w="2758440" h="498475">
                <a:moveTo>
                  <a:pt x="0" y="498347"/>
                </a:moveTo>
                <a:lnTo>
                  <a:pt x="2758440" y="498347"/>
                </a:lnTo>
                <a:lnTo>
                  <a:pt x="2758440" y="0"/>
                </a:lnTo>
                <a:lnTo>
                  <a:pt x="0" y="0"/>
                </a:lnTo>
                <a:lnTo>
                  <a:pt x="0" y="498347"/>
                </a:lnTo>
                <a:close/>
              </a:path>
            </a:pathLst>
          </a:custGeom>
          <a:solidFill>
            <a:srgbClr val="EFB45E">
              <a:alpha val="40000"/>
            </a:srgbClr>
          </a:solidFill>
        </p:spPr>
        <p:txBody>
          <a:bodyPr wrap="square" lIns="0" tIns="0" rIns="0" bIns="0" rtlCol="0"/>
          <a:lstStyle/>
          <a:p>
            <a:endParaRPr/>
          </a:p>
        </p:txBody>
      </p:sp>
      <p:sp>
        <p:nvSpPr>
          <p:cNvPr id="6" name="object 6"/>
          <p:cNvSpPr/>
          <p:nvPr/>
        </p:nvSpPr>
        <p:spPr>
          <a:xfrm>
            <a:off x="435102" y="761"/>
            <a:ext cx="2758440" cy="3175"/>
          </a:xfrm>
          <a:custGeom>
            <a:avLst/>
            <a:gdLst/>
            <a:ahLst/>
            <a:cxnLst/>
            <a:rect l="l" t="t" r="r" b="b"/>
            <a:pathLst>
              <a:path w="2758440" h="3175">
                <a:moveTo>
                  <a:pt x="0" y="3048"/>
                </a:moveTo>
                <a:lnTo>
                  <a:pt x="2758440" y="3048"/>
                </a:lnTo>
                <a:lnTo>
                  <a:pt x="2758440" y="0"/>
                </a:lnTo>
                <a:lnTo>
                  <a:pt x="0" y="0"/>
                </a:lnTo>
                <a:lnTo>
                  <a:pt x="0" y="3048"/>
                </a:lnTo>
                <a:close/>
              </a:path>
            </a:pathLst>
          </a:custGeom>
          <a:solidFill>
            <a:srgbClr val="D9E9E9"/>
          </a:solidFill>
        </p:spPr>
        <p:txBody>
          <a:bodyPr wrap="square" lIns="0" tIns="0" rIns="0" bIns="0" rtlCol="0"/>
          <a:lstStyle/>
          <a:p>
            <a:endParaRPr/>
          </a:p>
        </p:txBody>
      </p:sp>
      <p:sp>
        <p:nvSpPr>
          <p:cNvPr id="8" name="object 8"/>
          <p:cNvSpPr txBox="1">
            <a:spLocks noGrp="1"/>
          </p:cNvSpPr>
          <p:nvPr>
            <p:ph type="title"/>
          </p:nvPr>
        </p:nvSpPr>
        <p:spPr>
          <a:xfrm>
            <a:off x="1553947" y="897896"/>
            <a:ext cx="5456453" cy="289182"/>
          </a:xfrm>
          <a:prstGeom prst="rect">
            <a:avLst/>
          </a:prstGeom>
        </p:spPr>
        <p:txBody>
          <a:bodyPr vert="horz" wrap="square" lIns="0" tIns="12065" rIns="0" bIns="0" rtlCol="0">
            <a:spAutoFit/>
          </a:bodyPr>
          <a:lstStyle/>
          <a:p>
            <a:pPr marL="12700">
              <a:lnSpc>
                <a:spcPct val="100000"/>
              </a:lnSpc>
              <a:spcBef>
                <a:spcPts val="95"/>
              </a:spcBef>
            </a:pPr>
            <a:r>
              <a:rPr lang="fr-FR" sz="1800" spc="-10" dirty="0">
                <a:solidFill>
                  <a:srgbClr val="EC6643"/>
                </a:solidFill>
                <a:latin typeface="Typo Quik"/>
                <a:cs typeface="Typo Quik"/>
              </a:rPr>
              <a:t>Temps de travail et télétravail</a:t>
            </a:r>
            <a:endParaRPr sz="1800" dirty="0">
              <a:solidFill>
                <a:srgbClr val="EC6643"/>
              </a:solidFill>
              <a:latin typeface="Typo Quik"/>
              <a:cs typeface="Typo Quik"/>
            </a:endParaRPr>
          </a:p>
        </p:txBody>
      </p:sp>
      <p:grpSp>
        <p:nvGrpSpPr>
          <p:cNvPr id="9" name="object 9"/>
          <p:cNvGrpSpPr/>
          <p:nvPr/>
        </p:nvGrpSpPr>
        <p:grpSpPr>
          <a:xfrm>
            <a:off x="762" y="3809"/>
            <a:ext cx="9144000" cy="4642485"/>
            <a:chOff x="762" y="3809"/>
            <a:chExt cx="9144000" cy="4642485"/>
          </a:xfrm>
        </p:grpSpPr>
        <p:sp>
          <p:nvSpPr>
            <p:cNvPr id="10" name="object 10"/>
            <p:cNvSpPr/>
            <p:nvPr/>
          </p:nvSpPr>
          <p:spPr>
            <a:xfrm>
              <a:off x="762" y="3809"/>
              <a:ext cx="9144000" cy="622300"/>
            </a:xfrm>
            <a:custGeom>
              <a:avLst/>
              <a:gdLst/>
              <a:ahLst/>
              <a:cxnLst/>
              <a:rect l="l" t="t" r="r" b="b"/>
              <a:pathLst>
                <a:path w="9144000" h="622300">
                  <a:moveTo>
                    <a:pt x="9144000" y="0"/>
                  </a:moveTo>
                  <a:lnTo>
                    <a:pt x="0" y="0"/>
                  </a:lnTo>
                  <a:lnTo>
                    <a:pt x="0" y="621791"/>
                  </a:lnTo>
                  <a:lnTo>
                    <a:pt x="9144000" y="621791"/>
                  </a:lnTo>
                  <a:lnTo>
                    <a:pt x="9144000" y="0"/>
                  </a:lnTo>
                  <a:close/>
                </a:path>
              </a:pathLst>
            </a:custGeom>
            <a:solidFill>
              <a:srgbClr val="EC6643"/>
            </a:solidFill>
            <a:ln>
              <a:noFill/>
            </a:ln>
          </p:spPr>
          <p:txBody>
            <a:bodyPr wrap="square" lIns="0" tIns="0" rIns="0" bIns="0" rtlCol="0"/>
            <a:lstStyle/>
            <a:p>
              <a:endParaRPr/>
            </a:p>
          </p:txBody>
        </p:sp>
        <p:sp>
          <p:nvSpPr>
            <p:cNvPr id="11" name="object 11"/>
            <p:cNvSpPr/>
            <p:nvPr/>
          </p:nvSpPr>
          <p:spPr>
            <a:xfrm>
              <a:off x="762" y="3809"/>
              <a:ext cx="9144000" cy="622300"/>
            </a:xfrm>
            <a:custGeom>
              <a:avLst/>
              <a:gdLst/>
              <a:ahLst/>
              <a:cxnLst/>
              <a:rect l="l" t="t" r="r" b="b"/>
              <a:pathLst>
                <a:path w="9144000" h="622300">
                  <a:moveTo>
                    <a:pt x="0" y="621791"/>
                  </a:moveTo>
                  <a:lnTo>
                    <a:pt x="9144000" y="621791"/>
                  </a:lnTo>
                  <a:lnTo>
                    <a:pt x="9144000" y="0"/>
                  </a:lnTo>
                  <a:lnTo>
                    <a:pt x="0" y="0"/>
                  </a:lnTo>
                  <a:lnTo>
                    <a:pt x="0" y="621791"/>
                  </a:lnTo>
                  <a:close/>
                </a:path>
              </a:pathLst>
            </a:custGeom>
            <a:ln w="25908">
              <a:noFill/>
            </a:ln>
          </p:spPr>
          <p:txBody>
            <a:bodyPr wrap="square" lIns="0" tIns="0" rIns="0" bIns="0" rtlCol="0"/>
            <a:lstStyle/>
            <a:p>
              <a:endParaRPr/>
            </a:p>
          </p:txBody>
        </p:sp>
        <p:sp>
          <p:nvSpPr>
            <p:cNvPr id="12" name="object 12"/>
            <p:cNvSpPr/>
            <p:nvPr/>
          </p:nvSpPr>
          <p:spPr>
            <a:xfrm>
              <a:off x="762" y="461010"/>
              <a:ext cx="853440" cy="381000"/>
            </a:xfrm>
            <a:custGeom>
              <a:avLst/>
              <a:gdLst/>
              <a:ahLst/>
              <a:cxnLst/>
              <a:rect l="l" t="t" r="r" b="b"/>
              <a:pathLst>
                <a:path w="853440" h="381000">
                  <a:moveTo>
                    <a:pt x="853440" y="0"/>
                  </a:moveTo>
                  <a:lnTo>
                    <a:pt x="0" y="0"/>
                  </a:lnTo>
                  <a:lnTo>
                    <a:pt x="0" y="381000"/>
                  </a:lnTo>
                  <a:lnTo>
                    <a:pt x="853440" y="381000"/>
                  </a:lnTo>
                  <a:lnTo>
                    <a:pt x="853440" y="0"/>
                  </a:lnTo>
                  <a:close/>
                </a:path>
              </a:pathLst>
            </a:custGeom>
            <a:solidFill>
              <a:srgbClr val="EFB45E"/>
            </a:solidFill>
            <a:ln>
              <a:noFill/>
            </a:ln>
          </p:spPr>
          <p:txBody>
            <a:bodyPr wrap="square" lIns="0" tIns="0" rIns="0" bIns="0" rtlCol="0"/>
            <a:lstStyle/>
            <a:p>
              <a:endParaRPr dirty="0"/>
            </a:p>
          </p:txBody>
        </p:sp>
        <p:sp>
          <p:nvSpPr>
            <p:cNvPr id="15" name="object 15"/>
            <p:cNvSpPr/>
            <p:nvPr/>
          </p:nvSpPr>
          <p:spPr>
            <a:xfrm>
              <a:off x="435102" y="3120389"/>
              <a:ext cx="5015865" cy="1525905"/>
            </a:xfrm>
            <a:custGeom>
              <a:avLst/>
              <a:gdLst/>
              <a:ahLst/>
              <a:cxnLst/>
              <a:rect l="l" t="t" r="r" b="b"/>
              <a:pathLst>
                <a:path w="5015865" h="1525904">
                  <a:moveTo>
                    <a:pt x="0" y="1525524"/>
                  </a:moveTo>
                  <a:lnTo>
                    <a:pt x="5015484" y="1525524"/>
                  </a:lnTo>
                  <a:lnTo>
                    <a:pt x="5015484" y="0"/>
                  </a:lnTo>
                  <a:lnTo>
                    <a:pt x="0" y="0"/>
                  </a:lnTo>
                  <a:lnTo>
                    <a:pt x="0" y="1525524"/>
                  </a:lnTo>
                  <a:close/>
                </a:path>
              </a:pathLst>
            </a:custGeom>
            <a:ln w="25908">
              <a:noFill/>
            </a:ln>
          </p:spPr>
          <p:txBody>
            <a:bodyPr wrap="square" lIns="0" tIns="0" rIns="0" bIns="0" rtlCol="0"/>
            <a:lstStyle/>
            <a:p>
              <a:endParaRPr/>
            </a:p>
          </p:txBody>
        </p:sp>
      </p:grpSp>
      <p:sp>
        <p:nvSpPr>
          <p:cNvPr id="17" name="object 17"/>
          <p:cNvSpPr txBox="1"/>
          <p:nvPr/>
        </p:nvSpPr>
        <p:spPr>
          <a:xfrm>
            <a:off x="512775" y="3199257"/>
            <a:ext cx="4857750" cy="150811"/>
          </a:xfrm>
          <a:prstGeom prst="rect">
            <a:avLst/>
          </a:prstGeom>
        </p:spPr>
        <p:txBody>
          <a:bodyPr vert="horz" wrap="square" lIns="0" tIns="19050" rIns="0" bIns="0" rtlCol="0">
            <a:spAutoFit/>
          </a:bodyPr>
          <a:lstStyle/>
          <a:p>
            <a:pPr marL="12700" marR="5080">
              <a:lnSpc>
                <a:spcPct val="95200"/>
              </a:lnSpc>
              <a:spcBef>
                <a:spcPts val="150"/>
              </a:spcBef>
            </a:pPr>
            <a:r>
              <a:rPr lang="fr-FR" sz="900" b="0" dirty="0">
                <a:solidFill>
                  <a:srgbClr val="FFFFFF"/>
                </a:solidFill>
                <a:latin typeface="Typo Quik Light Demo"/>
                <a:cs typeface="Typo Quik Light Demo"/>
              </a:rPr>
              <a:t>Texte</a:t>
            </a:r>
            <a:endParaRPr sz="900" dirty="0">
              <a:latin typeface="Typo Quik Light Demo"/>
              <a:cs typeface="Typo Quik Light Demo"/>
            </a:endParaRPr>
          </a:p>
        </p:txBody>
      </p:sp>
      <p:pic>
        <p:nvPicPr>
          <p:cNvPr id="18" name="object 17">
            <a:extLst>
              <a:ext uri="{FF2B5EF4-FFF2-40B4-BE49-F238E27FC236}">
                <a16:creationId xmlns:a16="http://schemas.microsoft.com/office/drawing/2014/main" id="{35C18E68-D70B-D5F2-4CAC-5BE941790DFF}"/>
              </a:ext>
            </a:extLst>
          </p:cNvPr>
          <p:cNvPicPr/>
          <p:nvPr/>
        </p:nvPicPr>
        <p:blipFill>
          <a:blip r:embed="rId3" cstate="print">
            <a:extLst>
              <a:ext uri="{28A0092B-C50C-407E-A947-70E740481C1C}">
                <a14:useLocalDpi xmlns:a14="http://schemas.microsoft.com/office/drawing/2010/main" val="0"/>
              </a:ext>
            </a:extLst>
          </a:blip>
          <a:srcRect/>
          <a:stretch/>
        </p:blipFill>
        <p:spPr>
          <a:xfrm>
            <a:off x="7010400" y="4358476"/>
            <a:ext cx="1901573" cy="763937"/>
          </a:xfrm>
          <a:prstGeom prst="rect">
            <a:avLst/>
          </a:prstGeom>
        </p:spPr>
      </p:pic>
      <p:pic>
        <p:nvPicPr>
          <p:cNvPr id="20" name="Image 19">
            <a:extLst>
              <a:ext uri="{FF2B5EF4-FFF2-40B4-BE49-F238E27FC236}">
                <a16:creationId xmlns:a16="http://schemas.microsoft.com/office/drawing/2014/main" id="{FE9F6D39-CAAE-306E-AF9D-212D452580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775" y="4391024"/>
            <a:ext cx="1397959" cy="668275"/>
          </a:xfrm>
          <a:prstGeom prst="rect">
            <a:avLst/>
          </a:prstGeom>
        </p:spPr>
      </p:pic>
      <p:pic>
        <p:nvPicPr>
          <p:cNvPr id="2" name="Image 1" descr="Une image contenant texte, Police, Graphique, logo&#10;&#10;Description générée automatiquement">
            <a:extLst>
              <a:ext uri="{FF2B5EF4-FFF2-40B4-BE49-F238E27FC236}">
                <a16:creationId xmlns:a16="http://schemas.microsoft.com/office/drawing/2014/main" id="{0ADC6CD1-4B3D-49B1-C161-D155D86413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1789" y="757285"/>
            <a:ext cx="1020056" cy="1020056"/>
          </a:xfrm>
          <a:prstGeom prst="rect">
            <a:avLst/>
          </a:prstGeom>
        </p:spPr>
      </p:pic>
      <p:pic>
        <p:nvPicPr>
          <p:cNvPr id="5" name="Image 4">
            <a:extLst>
              <a:ext uri="{FF2B5EF4-FFF2-40B4-BE49-F238E27FC236}">
                <a16:creationId xmlns:a16="http://schemas.microsoft.com/office/drawing/2014/main" id="{78E29482-4E3C-5BAC-750A-C5903939C9BB}"/>
              </a:ext>
            </a:extLst>
          </p:cNvPr>
          <p:cNvPicPr>
            <a:picLocks noChangeAspect="1"/>
          </p:cNvPicPr>
          <p:nvPr/>
        </p:nvPicPr>
        <p:blipFill>
          <a:blip r:embed="rId6"/>
          <a:stretch>
            <a:fillRect/>
          </a:stretch>
        </p:blipFill>
        <p:spPr>
          <a:xfrm>
            <a:off x="925217" y="704977"/>
            <a:ext cx="573074" cy="512108"/>
          </a:xfrm>
          <a:prstGeom prst="rect">
            <a:avLst/>
          </a:prstGeom>
        </p:spPr>
      </p:pic>
      <p:sp>
        <p:nvSpPr>
          <p:cNvPr id="7" name="ZoneTexte 6">
            <a:extLst>
              <a:ext uri="{FF2B5EF4-FFF2-40B4-BE49-F238E27FC236}">
                <a16:creationId xmlns:a16="http://schemas.microsoft.com/office/drawing/2014/main" id="{EA88BFA2-3AA8-A4B5-CBC9-254BAB1CC9BD}"/>
              </a:ext>
            </a:extLst>
          </p:cNvPr>
          <p:cNvSpPr txBox="1"/>
          <p:nvPr/>
        </p:nvSpPr>
        <p:spPr>
          <a:xfrm>
            <a:off x="528958" y="1360757"/>
            <a:ext cx="7391400" cy="3108543"/>
          </a:xfrm>
          <a:prstGeom prst="rect">
            <a:avLst/>
          </a:prstGeom>
          <a:noFill/>
        </p:spPr>
        <p:txBody>
          <a:bodyPr wrap="square" rtlCol="0">
            <a:spAutoFit/>
          </a:bodyPr>
          <a:lstStyle/>
          <a:p>
            <a:r>
              <a:rPr lang="fr-FR" dirty="0">
                <a:solidFill>
                  <a:srgbClr val="EC6643"/>
                </a:solidFill>
                <a:latin typeface="Typo Quik"/>
              </a:rPr>
              <a:t>Temps partiel et articulation des temps de vie :</a:t>
            </a:r>
          </a:p>
          <a:p>
            <a:endParaRPr lang="fr-FR" sz="1600" b="1" dirty="0">
              <a:solidFill>
                <a:srgbClr val="EC6643"/>
              </a:solidFill>
              <a:latin typeface="Typo Quik"/>
            </a:endParaRPr>
          </a:p>
          <a:p>
            <a:pPr marL="285750" indent="-285750">
              <a:buClr>
                <a:srgbClr val="EC6643"/>
              </a:buClr>
              <a:buFont typeface="Courier New" panose="02070309020205020404" pitchFamily="49" charset="0"/>
              <a:buChar char="o"/>
            </a:pPr>
            <a:r>
              <a:rPr lang="fr-FR" sz="1600" dirty="0">
                <a:latin typeface="Typo Quik"/>
              </a:rPr>
              <a:t>Vrai choix ? pendant une durée déterminée - renouvelable…</a:t>
            </a:r>
          </a:p>
          <a:p>
            <a:pPr marL="285750" indent="-285750">
              <a:buClr>
                <a:srgbClr val="EC6643"/>
              </a:buClr>
              <a:buFont typeface="Courier New" panose="02070309020205020404" pitchFamily="49" charset="0"/>
              <a:buChar char="o"/>
            </a:pPr>
            <a:r>
              <a:rPr lang="fr-FR" sz="1600" dirty="0">
                <a:latin typeface="Typo Quik"/>
              </a:rPr>
              <a:t>Proposé aux hommes </a:t>
            </a:r>
          </a:p>
          <a:p>
            <a:pPr marL="285750" indent="-285750">
              <a:buClr>
                <a:srgbClr val="EC6643"/>
              </a:buClr>
              <a:buFont typeface="Courier New" panose="02070309020205020404" pitchFamily="49" charset="0"/>
              <a:buChar char="o"/>
            </a:pPr>
            <a:r>
              <a:rPr lang="fr-FR" sz="1600" dirty="0">
                <a:latin typeface="Typo Quik"/>
              </a:rPr>
              <a:t>Sous différentes formes ( annualisé…)</a:t>
            </a:r>
          </a:p>
          <a:p>
            <a:pPr marL="285750" indent="-285750">
              <a:buClr>
                <a:srgbClr val="EC6643"/>
              </a:buClr>
              <a:buFont typeface="Courier New" panose="02070309020205020404" pitchFamily="49" charset="0"/>
              <a:buChar char="o"/>
            </a:pPr>
            <a:r>
              <a:rPr lang="fr-FR" sz="1600" dirty="0">
                <a:latin typeface="Typo Quik"/>
              </a:rPr>
              <a:t>« Job sharing »  pour concilier ambition professionnelle et temps partiels </a:t>
            </a:r>
          </a:p>
          <a:p>
            <a:pPr marL="285750" indent="-285750">
              <a:buClr>
                <a:srgbClr val="EC6643"/>
              </a:buClr>
              <a:buFont typeface="Courier New" panose="02070309020205020404" pitchFamily="49" charset="0"/>
              <a:buChar char="o"/>
            </a:pPr>
            <a:r>
              <a:rPr lang="fr-FR" sz="1600" dirty="0">
                <a:latin typeface="Typo Quik"/>
              </a:rPr>
              <a:t>Partenariats locaux avec les collectivités, les crèches et autres services  pour les offres de modes de garde ( horaires atypiques) </a:t>
            </a:r>
          </a:p>
          <a:p>
            <a:pPr marL="285750" indent="-285750">
              <a:buClr>
                <a:srgbClr val="EC6643"/>
              </a:buClr>
              <a:buFont typeface="Courier New" panose="02070309020205020404" pitchFamily="49" charset="0"/>
              <a:buChar char="o"/>
            </a:pPr>
            <a:r>
              <a:rPr lang="fr-FR" sz="1600" dirty="0">
                <a:latin typeface="Typo Quik"/>
              </a:rPr>
              <a:t>Enfants de 6 a 12 ans ! </a:t>
            </a:r>
          </a:p>
          <a:p>
            <a:pPr marL="285750" indent="-285750">
              <a:buClr>
                <a:srgbClr val="EC6643"/>
              </a:buClr>
              <a:buFont typeface="Courier New" panose="02070309020205020404" pitchFamily="49" charset="0"/>
              <a:buChar char="o"/>
            </a:pPr>
            <a:r>
              <a:rPr lang="fr-FR" sz="1600" dirty="0">
                <a:latin typeface="Typo Quik"/>
              </a:rPr>
              <a:t>Ascendants</a:t>
            </a:r>
          </a:p>
          <a:p>
            <a:pPr marL="285750" indent="-285750">
              <a:buClr>
                <a:srgbClr val="EC6643"/>
              </a:buClr>
              <a:buFont typeface="Courier New" panose="02070309020205020404" pitchFamily="49" charset="0"/>
              <a:buChar char="o"/>
            </a:pPr>
            <a:r>
              <a:rPr lang="fr-FR" sz="1600" dirty="0" err="1">
                <a:latin typeface="Typo Quik"/>
              </a:rPr>
              <a:t>Polyactivité</a:t>
            </a:r>
            <a:r>
              <a:rPr lang="fr-FR" sz="1600" dirty="0">
                <a:latin typeface="Typo Quik"/>
              </a:rPr>
              <a:t>  </a:t>
            </a:r>
          </a:p>
          <a:p>
            <a:endParaRPr lang="fr-FR" dirty="0"/>
          </a:p>
        </p:txBody>
      </p:sp>
    </p:spTree>
    <p:extLst>
      <p:ext uri="{BB962C8B-B14F-4D97-AF65-F5344CB8AC3E}">
        <p14:creationId xmlns:p14="http://schemas.microsoft.com/office/powerpoint/2010/main" val="1309728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3560126" y="4650468"/>
            <a:ext cx="2758440" cy="498475"/>
          </a:xfrm>
          <a:custGeom>
            <a:avLst/>
            <a:gdLst/>
            <a:ahLst/>
            <a:cxnLst/>
            <a:rect l="l" t="t" r="r" b="b"/>
            <a:pathLst>
              <a:path w="2758440" h="498475">
                <a:moveTo>
                  <a:pt x="0" y="498347"/>
                </a:moveTo>
                <a:lnTo>
                  <a:pt x="2758440" y="498347"/>
                </a:lnTo>
                <a:lnTo>
                  <a:pt x="2758440" y="0"/>
                </a:lnTo>
                <a:lnTo>
                  <a:pt x="0" y="0"/>
                </a:lnTo>
                <a:lnTo>
                  <a:pt x="0" y="498347"/>
                </a:lnTo>
                <a:close/>
              </a:path>
            </a:pathLst>
          </a:custGeom>
          <a:solidFill>
            <a:srgbClr val="EFB45E">
              <a:alpha val="40000"/>
            </a:srgbClr>
          </a:solidFill>
        </p:spPr>
        <p:txBody>
          <a:bodyPr wrap="square" lIns="0" tIns="0" rIns="0" bIns="0" rtlCol="0"/>
          <a:lstStyle/>
          <a:p>
            <a:endParaRPr/>
          </a:p>
        </p:txBody>
      </p:sp>
      <p:sp>
        <p:nvSpPr>
          <p:cNvPr id="6" name="object 6"/>
          <p:cNvSpPr/>
          <p:nvPr/>
        </p:nvSpPr>
        <p:spPr>
          <a:xfrm>
            <a:off x="435102" y="761"/>
            <a:ext cx="2758440" cy="3175"/>
          </a:xfrm>
          <a:custGeom>
            <a:avLst/>
            <a:gdLst/>
            <a:ahLst/>
            <a:cxnLst/>
            <a:rect l="l" t="t" r="r" b="b"/>
            <a:pathLst>
              <a:path w="2758440" h="3175">
                <a:moveTo>
                  <a:pt x="0" y="3048"/>
                </a:moveTo>
                <a:lnTo>
                  <a:pt x="2758440" y="3048"/>
                </a:lnTo>
                <a:lnTo>
                  <a:pt x="2758440" y="0"/>
                </a:lnTo>
                <a:lnTo>
                  <a:pt x="0" y="0"/>
                </a:lnTo>
                <a:lnTo>
                  <a:pt x="0" y="3048"/>
                </a:lnTo>
                <a:close/>
              </a:path>
            </a:pathLst>
          </a:custGeom>
          <a:solidFill>
            <a:srgbClr val="D9E9E9"/>
          </a:solidFill>
        </p:spPr>
        <p:txBody>
          <a:bodyPr wrap="square" lIns="0" tIns="0" rIns="0" bIns="0" rtlCol="0"/>
          <a:lstStyle/>
          <a:p>
            <a:endParaRPr/>
          </a:p>
        </p:txBody>
      </p:sp>
      <p:sp>
        <p:nvSpPr>
          <p:cNvPr id="8" name="object 8"/>
          <p:cNvSpPr txBox="1">
            <a:spLocks noGrp="1"/>
          </p:cNvSpPr>
          <p:nvPr>
            <p:ph type="title"/>
          </p:nvPr>
        </p:nvSpPr>
        <p:spPr>
          <a:xfrm>
            <a:off x="1553947" y="897896"/>
            <a:ext cx="5456453" cy="289182"/>
          </a:xfrm>
          <a:prstGeom prst="rect">
            <a:avLst/>
          </a:prstGeom>
        </p:spPr>
        <p:txBody>
          <a:bodyPr vert="horz" wrap="square" lIns="0" tIns="12065" rIns="0" bIns="0" rtlCol="0">
            <a:spAutoFit/>
          </a:bodyPr>
          <a:lstStyle/>
          <a:p>
            <a:pPr marL="12700">
              <a:lnSpc>
                <a:spcPct val="100000"/>
              </a:lnSpc>
              <a:spcBef>
                <a:spcPts val="95"/>
              </a:spcBef>
            </a:pPr>
            <a:r>
              <a:rPr lang="fr-FR" sz="1800" spc="-10" dirty="0">
                <a:solidFill>
                  <a:srgbClr val="EC6643"/>
                </a:solidFill>
                <a:latin typeface="Typo Quik"/>
                <a:cs typeface="Typo Quik"/>
              </a:rPr>
              <a:t>Temps de travail et télétravail</a:t>
            </a:r>
            <a:endParaRPr sz="1800" dirty="0">
              <a:solidFill>
                <a:srgbClr val="EC6643"/>
              </a:solidFill>
              <a:latin typeface="Typo Quik"/>
              <a:cs typeface="Typo Quik"/>
            </a:endParaRPr>
          </a:p>
        </p:txBody>
      </p:sp>
      <p:grpSp>
        <p:nvGrpSpPr>
          <p:cNvPr id="9" name="object 9"/>
          <p:cNvGrpSpPr/>
          <p:nvPr/>
        </p:nvGrpSpPr>
        <p:grpSpPr>
          <a:xfrm>
            <a:off x="762" y="3809"/>
            <a:ext cx="9144000" cy="4642485"/>
            <a:chOff x="762" y="3809"/>
            <a:chExt cx="9144000" cy="4642485"/>
          </a:xfrm>
        </p:grpSpPr>
        <p:sp>
          <p:nvSpPr>
            <p:cNvPr id="10" name="object 10"/>
            <p:cNvSpPr/>
            <p:nvPr/>
          </p:nvSpPr>
          <p:spPr>
            <a:xfrm>
              <a:off x="762" y="3809"/>
              <a:ext cx="9144000" cy="622300"/>
            </a:xfrm>
            <a:custGeom>
              <a:avLst/>
              <a:gdLst/>
              <a:ahLst/>
              <a:cxnLst/>
              <a:rect l="l" t="t" r="r" b="b"/>
              <a:pathLst>
                <a:path w="9144000" h="622300">
                  <a:moveTo>
                    <a:pt x="9144000" y="0"/>
                  </a:moveTo>
                  <a:lnTo>
                    <a:pt x="0" y="0"/>
                  </a:lnTo>
                  <a:lnTo>
                    <a:pt x="0" y="621791"/>
                  </a:lnTo>
                  <a:lnTo>
                    <a:pt x="9144000" y="621791"/>
                  </a:lnTo>
                  <a:lnTo>
                    <a:pt x="9144000" y="0"/>
                  </a:lnTo>
                  <a:close/>
                </a:path>
              </a:pathLst>
            </a:custGeom>
            <a:solidFill>
              <a:srgbClr val="EC6643"/>
            </a:solidFill>
            <a:ln>
              <a:noFill/>
            </a:ln>
          </p:spPr>
          <p:txBody>
            <a:bodyPr wrap="square" lIns="0" tIns="0" rIns="0" bIns="0" rtlCol="0"/>
            <a:lstStyle/>
            <a:p>
              <a:endParaRPr/>
            </a:p>
          </p:txBody>
        </p:sp>
        <p:sp>
          <p:nvSpPr>
            <p:cNvPr id="11" name="object 11"/>
            <p:cNvSpPr/>
            <p:nvPr/>
          </p:nvSpPr>
          <p:spPr>
            <a:xfrm>
              <a:off x="762" y="3809"/>
              <a:ext cx="9144000" cy="622300"/>
            </a:xfrm>
            <a:custGeom>
              <a:avLst/>
              <a:gdLst/>
              <a:ahLst/>
              <a:cxnLst/>
              <a:rect l="l" t="t" r="r" b="b"/>
              <a:pathLst>
                <a:path w="9144000" h="622300">
                  <a:moveTo>
                    <a:pt x="0" y="621791"/>
                  </a:moveTo>
                  <a:lnTo>
                    <a:pt x="9144000" y="621791"/>
                  </a:lnTo>
                  <a:lnTo>
                    <a:pt x="9144000" y="0"/>
                  </a:lnTo>
                  <a:lnTo>
                    <a:pt x="0" y="0"/>
                  </a:lnTo>
                  <a:lnTo>
                    <a:pt x="0" y="621791"/>
                  </a:lnTo>
                  <a:close/>
                </a:path>
              </a:pathLst>
            </a:custGeom>
            <a:ln w="25908">
              <a:noFill/>
            </a:ln>
          </p:spPr>
          <p:txBody>
            <a:bodyPr wrap="square" lIns="0" tIns="0" rIns="0" bIns="0" rtlCol="0"/>
            <a:lstStyle/>
            <a:p>
              <a:endParaRPr/>
            </a:p>
          </p:txBody>
        </p:sp>
        <p:sp>
          <p:nvSpPr>
            <p:cNvPr id="12" name="object 12"/>
            <p:cNvSpPr/>
            <p:nvPr/>
          </p:nvSpPr>
          <p:spPr>
            <a:xfrm>
              <a:off x="762" y="461010"/>
              <a:ext cx="853440" cy="381000"/>
            </a:xfrm>
            <a:custGeom>
              <a:avLst/>
              <a:gdLst/>
              <a:ahLst/>
              <a:cxnLst/>
              <a:rect l="l" t="t" r="r" b="b"/>
              <a:pathLst>
                <a:path w="853440" h="381000">
                  <a:moveTo>
                    <a:pt x="853440" y="0"/>
                  </a:moveTo>
                  <a:lnTo>
                    <a:pt x="0" y="0"/>
                  </a:lnTo>
                  <a:lnTo>
                    <a:pt x="0" y="381000"/>
                  </a:lnTo>
                  <a:lnTo>
                    <a:pt x="853440" y="381000"/>
                  </a:lnTo>
                  <a:lnTo>
                    <a:pt x="853440" y="0"/>
                  </a:lnTo>
                  <a:close/>
                </a:path>
              </a:pathLst>
            </a:custGeom>
            <a:solidFill>
              <a:srgbClr val="EFB45E"/>
            </a:solidFill>
            <a:ln>
              <a:noFill/>
            </a:ln>
          </p:spPr>
          <p:txBody>
            <a:bodyPr wrap="square" lIns="0" tIns="0" rIns="0" bIns="0" rtlCol="0"/>
            <a:lstStyle/>
            <a:p>
              <a:endParaRPr dirty="0"/>
            </a:p>
          </p:txBody>
        </p:sp>
        <p:sp>
          <p:nvSpPr>
            <p:cNvPr id="15" name="object 15"/>
            <p:cNvSpPr/>
            <p:nvPr/>
          </p:nvSpPr>
          <p:spPr>
            <a:xfrm>
              <a:off x="435102" y="3120389"/>
              <a:ext cx="5015865" cy="1525905"/>
            </a:xfrm>
            <a:custGeom>
              <a:avLst/>
              <a:gdLst/>
              <a:ahLst/>
              <a:cxnLst/>
              <a:rect l="l" t="t" r="r" b="b"/>
              <a:pathLst>
                <a:path w="5015865" h="1525904">
                  <a:moveTo>
                    <a:pt x="0" y="1525524"/>
                  </a:moveTo>
                  <a:lnTo>
                    <a:pt x="5015484" y="1525524"/>
                  </a:lnTo>
                  <a:lnTo>
                    <a:pt x="5015484" y="0"/>
                  </a:lnTo>
                  <a:lnTo>
                    <a:pt x="0" y="0"/>
                  </a:lnTo>
                  <a:lnTo>
                    <a:pt x="0" y="1525524"/>
                  </a:lnTo>
                  <a:close/>
                </a:path>
              </a:pathLst>
            </a:custGeom>
            <a:ln w="25908">
              <a:noFill/>
            </a:ln>
          </p:spPr>
          <p:txBody>
            <a:bodyPr wrap="square" lIns="0" tIns="0" rIns="0" bIns="0" rtlCol="0"/>
            <a:lstStyle/>
            <a:p>
              <a:endParaRPr/>
            </a:p>
          </p:txBody>
        </p:sp>
      </p:grpSp>
      <p:sp>
        <p:nvSpPr>
          <p:cNvPr id="17" name="object 17"/>
          <p:cNvSpPr txBox="1"/>
          <p:nvPr/>
        </p:nvSpPr>
        <p:spPr>
          <a:xfrm>
            <a:off x="512775" y="3199257"/>
            <a:ext cx="4857750" cy="150811"/>
          </a:xfrm>
          <a:prstGeom prst="rect">
            <a:avLst/>
          </a:prstGeom>
        </p:spPr>
        <p:txBody>
          <a:bodyPr vert="horz" wrap="square" lIns="0" tIns="19050" rIns="0" bIns="0" rtlCol="0">
            <a:spAutoFit/>
          </a:bodyPr>
          <a:lstStyle/>
          <a:p>
            <a:pPr marL="12700" marR="5080">
              <a:lnSpc>
                <a:spcPct val="95200"/>
              </a:lnSpc>
              <a:spcBef>
                <a:spcPts val="150"/>
              </a:spcBef>
            </a:pPr>
            <a:r>
              <a:rPr lang="fr-FR" sz="900" b="0" dirty="0">
                <a:solidFill>
                  <a:srgbClr val="FFFFFF"/>
                </a:solidFill>
                <a:latin typeface="Typo Quik Light Demo"/>
                <a:cs typeface="Typo Quik Light Demo"/>
              </a:rPr>
              <a:t>Texte</a:t>
            </a:r>
            <a:endParaRPr sz="900" dirty="0">
              <a:latin typeface="Typo Quik Light Demo"/>
              <a:cs typeface="Typo Quik Light Demo"/>
            </a:endParaRPr>
          </a:p>
        </p:txBody>
      </p:sp>
      <p:pic>
        <p:nvPicPr>
          <p:cNvPr id="18" name="object 17">
            <a:extLst>
              <a:ext uri="{FF2B5EF4-FFF2-40B4-BE49-F238E27FC236}">
                <a16:creationId xmlns:a16="http://schemas.microsoft.com/office/drawing/2014/main" id="{35C18E68-D70B-D5F2-4CAC-5BE941790DFF}"/>
              </a:ext>
            </a:extLst>
          </p:cNvPr>
          <p:cNvPicPr/>
          <p:nvPr/>
        </p:nvPicPr>
        <p:blipFill>
          <a:blip r:embed="rId3" cstate="print">
            <a:extLst>
              <a:ext uri="{28A0092B-C50C-407E-A947-70E740481C1C}">
                <a14:useLocalDpi xmlns:a14="http://schemas.microsoft.com/office/drawing/2010/main" val="0"/>
              </a:ext>
            </a:extLst>
          </a:blip>
          <a:srcRect/>
          <a:stretch/>
        </p:blipFill>
        <p:spPr>
          <a:xfrm>
            <a:off x="7010400" y="4358476"/>
            <a:ext cx="1901573" cy="763937"/>
          </a:xfrm>
          <a:prstGeom prst="rect">
            <a:avLst/>
          </a:prstGeom>
        </p:spPr>
      </p:pic>
      <p:pic>
        <p:nvPicPr>
          <p:cNvPr id="20" name="Image 19">
            <a:extLst>
              <a:ext uri="{FF2B5EF4-FFF2-40B4-BE49-F238E27FC236}">
                <a16:creationId xmlns:a16="http://schemas.microsoft.com/office/drawing/2014/main" id="{FE9F6D39-CAAE-306E-AF9D-212D452580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775" y="4391024"/>
            <a:ext cx="1397959" cy="668275"/>
          </a:xfrm>
          <a:prstGeom prst="rect">
            <a:avLst/>
          </a:prstGeom>
        </p:spPr>
      </p:pic>
      <p:pic>
        <p:nvPicPr>
          <p:cNvPr id="2" name="Image 1" descr="Une image contenant texte, Police, Graphique, logo&#10;&#10;Description générée automatiquement">
            <a:extLst>
              <a:ext uri="{FF2B5EF4-FFF2-40B4-BE49-F238E27FC236}">
                <a16:creationId xmlns:a16="http://schemas.microsoft.com/office/drawing/2014/main" id="{0ADC6CD1-4B3D-49B1-C161-D155D86413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1789" y="757285"/>
            <a:ext cx="1020056" cy="1020056"/>
          </a:xfrm>
          <a:prstGeom prst="rect">
            <a:avLst/>
          </a:prstGeom>
        </p:spPr>
      </p:pic>
      <p:pic>
        <p:nvPicPr>
          <p:cNvPr id="5" name="Image 4">
            <a:extLst>
              <a:ext uri="{FF2B5EF4-FFF2-40B4-BE49-F238E27FC236}">
                <a16:creationId xmlns:a16="http://schemas.microsoft.com/office/drawing/2014/main" id="{78E29482-4E3C-5BAC-750A-C5903939C9BB}"/>
              </a:ext>
            </a:extLst>
          </p:cNvPr>
          <p:cNvPicPr>
            <a:picLocks noChangeAspect="1"/>
          </p:cNvPicPr>
          <p:nvPr/>
        </p:nvPicPr>
        <p:blipFill>
          <a:blip r:embed="rId6"/>
          <a:stretch>
            <a:fillRect/>
          </a:stretch>
        </p:blipFill>
        <p:spPr>
          <a:xfrm>
            <a:off x="925217" y="704977"/>
            <a:ext cx="573074" cy="512108"/>
          </a:xfrm>
          <a:prstGeom prst="rect">
            <a:avLst/>
          </a:prstGeom>
        </p:spPr>
      </p:pic>
      <p:sp>
        <p:nvSpPr>
          <p:cNvPr id="7" name="ZoneTexte 6">
            <a:extLst>
              <a:ext uri="{FF2B5EF4-FFF2-40B4-BE49-F238E27FC236}">
                <a16:creationId xmlns:a16="http://schemas.microsoft.com/office/drawing/2014/main" id="{EA88BFA2-3AA8-A4B5-CBC9-254BAB1CC9BD}"/>
              </a:ext>
            </a:extLst>
          </p:cNvPr>
          <p:cNvSpPr txBox="1"/>
          <p:nvPr/>
        </p:nvSpPr>
        <p:spPr>
          <a:xfrm>
            <a:off x="685800" y="1585840"/>
            <a:ext cx="7011575" cy="3139321"/>
          </a:xfrm>
          <a:prstGeom prst="rect">
            <a:avLst/>
          </a:prstGeom>
          <a:noFill/>
        </p:spPr>
        <p:txBody>
          <a:bodyPr wrap="square" rtlCol="0">
            <a:spAutoFit/>
          </a:bodyPr>
          <a:lstStyle/>
          <a:p>
            <a:r>
              <a:rPr lang="fr-FR" dirty="0">
                <a:solidFill>
                  <a:srgbClr val="EC6643"/>
                </a:solidFill>
                <a:latin typeface="Typo Quik"/>
              </a:rPr>
              <a:t>Télétravail et articulation des temps de vie:</a:t>
            </a:r>
          </a:p>
          <a:p>
            <a:endParaRPr lang="fr-FR" sz="1600" dirty="0">
              <a:solidFill>
                <a:srgbClr val="EC6643"/>
              </a:solidFill>
              <a:latin typeface="Typo Quik"/>
            </a:endParaRPr>
          </a:p>
          <a:p>
            <a:pPr marL="285750" indent="-285750">
              <a:buClr>
                <a:srgbClr val="EC6643"/>
              </a:buClr>
              <a:buFont typeface="Courier New" panose="02070309020205020404" pitchFamily="49" charset="0"/>
              <a:buChar char="o"/>
            </a:pPr>
            <a:r>
              <a:rPr lang="fr-FR" sz="1600" dirty="0">
                <a:solidFill>
                  <a:schemeClr val="tx1"/>
                </a:solidFill>
                <a:latin typeface="Typo Quik"/>
              </a:rPr>
              <a:t>Lutter contre la « culture du présentéisme »</a:t>
            </a:r>
          </a:p>
          <a:p>
            <a:pPr marL="285750" indent="-285750">
              <a:buClr>
                <a:srgbClr val="EC6643"/>
              </a:buClr>
              <a:buFont typeface="Courier New" panose="02070309020205020404" pitchFamily="49" charset="0"/>
              <a:buChar char="o"/>
            </a:pPr>
            <a:r>
              <a:rPr lang="fr-FR" sz="1600" dirty="0">
                <a:solidFill>
                  <a:schemeClr val="tx1"/>
                </a:solidFill>
                <a:latin typeface="Typo Quik"/>
              </a:rPr>
              <a:t>Il doit être « encadré » et sur la base du volontariat</a:t>
            </a:r>
          </a:p>
          <a:p>
            <a:pPr marL="285750" indent="-285750">
              <a:buClr>
                <a:srgbClr val="EC6643"/>
              </a:buClr>
              <a:buFont typeface="Courier New" panose="02070309020205020404" pitchFamily="49" charset="0"/>
              <a:buChar char="o"/>
            </a:pPr>
            <a:r>
              <a:rPr lang="fr-FR" sz="1600" dirty="0">
                <a:solidFill>
                  <a:schemeClr val="tx1"/>
                </a:solidFill>
                <a:latin typeface="Typo Quik"/>
              </a:rPr>
              <a:t>Veiller à ne pas isoler les salariés en télétravail</a:t>
            </a:r>
          </a:p>
          <a:p>
            <a:pPr marL="285750" indent="-285750">
              <a:buClr>
                <a:srgbClr val="EC6643"/>
              </a:buClr>
              <a:buFont typeface="Courier New" panose="02070309020205020404" pitchFamily="49" charset="0"/>
              <a:buChar char="o"/>
            </a:pPr>
            <a:r>
              <a:rPr lang="fr-FR" sz="1600" dirty="0">
                <a:solidFill>
                  <a:schemeClr val="tx1"/>
                </a:solidFill>
                <a:latin typeface="Typo Quik"/>
              </a:rPr>
              <a:t>Doit rester compatible avec charge parentale = espace et temps prévus en amont par les salariés </a:t>
            </a:r>
          </a:p>
          <a:p>
            <a:pPr marL="285750" indent="-285750">
              <a:buClr>
                <a:srgbClr val="EC6643"/>
              </a:buClr>
              <a:buFont typeface="Courier New" panose="02070309020205020404" pitchFamily="49" charset="0"/>
              <a:buChar char="o"/>
            </a:pPr>
            <a:r>
              <a:rPr lang="fr-FR" sz="1600" dirty="0">
                <a:solidFill>
                  <a:schemeClr val="tx1"/>
                </a:solidFill>
                <a:latin typeface="Typo Quik"/>
              </a:rPr>
              <a:t>Peut devenir un piège pour les femmes ( imbrication des temps personnels et professionnels – isolement …) </a:t>
            </a:r>
          </a:p>
          <a:p>
            <a:pPr marL="285750" indent="-285750">
              <a:buFontTx/>
              <a:buChar char="-"/>
            </a:pPr>
            <a:endParaRPr lang="fr-FR" sz="1600" dirty="0">
              <a:solidFill>
                <a:schemeClr val="tx1"/>
              </a:solidFill>
            </a:endParaRPr>
          </a:p>
          <a:p>
            <a:endParaRPr lang="fr-FR" dirty="0">
              <a:solidFill>
                <a:schemeClr val="tx1"/>
              </a:solidFill>
            </a:endParaRPr>
          </a:p>
          <a:p>
            <a:endParaRPr lang="fr-FR" dirty="0"/>
          </a:p>
        </p:txBody>
      </p:sp>
    </p:spTree>
    <p:extLst>
      <p:ext uri="{BB962C8B-B14F-4D97-AF65-F5344CB8AC3E}">
        <p14:creationId xmlns:p14="http://schemas.microsoft.com/office/powerpoint/2010/main" val="1865049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3560126" y="4650468"/>
            <a:ext cx="2758440" cy="498475"/>
          </a:xfrm>
          <a:custGeom>
            <a:avLst/>
            <a:gdLst/>
            <a:ahLst/>
            <a:cxnLst/>
            <a:rect l="l" t="t" r="r" b="b"/>
            <a:pathLst>
              <a:path w="2758440" h="498475">
                <a:moveTo>
                  <a:pt x="0" y="498347"/>
                </a:moveTo>
                <a:lnTo>
                  <a:pt x="2758440" y="498347"/>
                </a:lnTo>
                <a:lnTo>
                  <a:pt x="2758440" y="0"/>
                </a:lnTo>
                <a:lnTo>
                  <a:pt x="0" y="0"/>
                </a:lnTo>
                <a:lnTo>
                  <a:pt x="0" y="498347"/>
                </a:lnTo>
                <a:close/>
              </a:path>
            </a:pathLst>
          </a:custGeom>
          <a:solidFill>
            <a:srgbClr val="EFB45E">
              <a:alpha val="40000"/>
            </a:srgbClr>
          </a:solidFill>
        </p:spPr>
        <p:txBody>
          <a:bodyPr wrap="square" lIns="0" tIns="0" rIns="0" bIns="0" rtlCol="0"/>
          <a:lstStyle/>
          <a:p>
            <a:endParaRPr/>
          </a:p>
        </p:txBody>
      </p:sp>
      <p:sp>
        <p:nvSpPr>
          <p:cNvPr id="6" name="object 6"/>
          <p:cNvSpPr/>
          <p:nvPr/>
        </p:nvSpPr>
        <p:spPr>
          <a:xfrm>
            <a:off x="435102" y="761"/>
            <a:ext cx="2758440" cy="3175"/>
          </a:xfrm>
          <a:custGeom>
            <a:avLst/>
            <a:gdLst/>
            <a:ahLst/>
            <a:cxnLst/>
            <a:rect l="l" t="t" r="r" b="b"/>
            <a:pathLst>
              <a:path w="2758440" h="3175">
                <a:moveTo>
                  <a:pt x="0" y="3048"/>
                </a:moveTo>
                <a:lnTo>
                  <a:pt x="2758440" y="3048"/>
                </a:lnTo>
                <a:lnTo>
                  <a:pt x="2758440" y="0"/>
                </a:lnTo>
                <a:lnTo>
                  <a:pt x="0" y="0"/>
                </a:lnTo>
                <a:lnTo>
                  <a:pt x="0" y="3048"/>
                </a:lnTo>
                <a:close/>
              </a:path>
            </a:pathLst>
          </a:custGeom>
          <a:solidFill>
            <a:srgbClr val="D9E9E9"/>
          </a:solidFill>
        </p:spPr>
        <p:txBody>
          <a:bodyPr wrap="square" lIns="0" tIns="0" rIns="0" bIns="0" rtlCol="0"/>
          <a:lstStyle/>
          <a:p>
            <a:endParaRPr/>
          </a:p>
        </p:txBody>
      </p:sp>
      <p:sp>
        <p:nvSpPr>
          <p:cNvPr id="8" name="object 8"/>
          <p:cNvSpPr txBox="1">
            <a:spLocks noGrp="1"/>
          </p:cNvSpPr>
          <p:nvPr>
            <p:ph type="title"/>
          </p:nvPr>
        </p:nvSpPr>
        <p:spPr>
          <a:xfrm>
            <a:off x="1211754" y="1001996"/>
            <a:ext cx="5319393" cy="289182"/>
          </a:xfrm>
          <a:prstGeom prst="rect">
            <a:avLst/>
          </a:prstGeom>
        </p:spPr>
        <p:txBody>
          <a:bodyPr vert="horz" wrap="square" lIns="0" tIns="12065" rIns="0" bIns="0" rtlCol="0">
            <a:spAutoFit/>
          </a:bodyPr>
          <a:lstStyle/>
          <a:p>
            <a:pPr marL="12700">
              <a:lnSpc>
                <a:spcPct val="100000"/>
              </a:lnSpc>
              <a:spcBef>
                <a:spcPts val="95"/>
              </a:spcBef>
            </a:pPr>
            <a:r>
              <a:rPr lang="fr-FR" sz="1800" spc="-10" dirty="0">
                <a:solidFill>
                  <a:srgbClr val="EC6643"/>
                </a:solidFill>
                <a:latin typeface="Typo Quik"/>
                <a:cs typeface="Typo Quik"/>
              </a:rPr>
              <a:t>Prévenir les RPS</a:t>
            </a:r>
            <a:endParaRPr sz="1800" dirty="0">
              <a:solidFill>
                <a:srgbClr val="EC6643"/>
              </a:solidFill>
              <a:latin typeface="Typo Quik"/>
              <a:cs typeface="Typo Quik"/>
            </a:endParaRPr>
          </a:p>
        </p:txBody>
      </p:sp>
      <p:grpSp>
        <p:nvGrpSpPr>
          <p:cNvPr id="9" name="object 9"/>
          <p:cNvGrpSpPr/>
          <p:nvPr/>
        </p:nvGrpSpPr>
        <p:grpSpPr>
          <a:xfrm>
            <a:off x="762" y="3809"/>
            <a:ext cx="9144000" cy="4642485"/>
            <a:chOff x="762" y="3809"/>
            <a:chExt cx="9144000" cy="4642485"/>
          </a:xfrm>
        </p:grpSpPr>
        <p:sp>
          <p:nvSpPr>
            <p:cNvPr id="10" name="object 10"/>
            <p:cNvSpPr/>
            <p:nvPr/>
          </p:nvSpPr>
          <p:spPr>
            <a:xfrm>
              <a:off x="762" y="3809"/>
              <a:ext cx="9144000" cy="622300"/>
            </a:xfrm>
            <a:custGeom>
              <a:avLst/>
              <a:gdLst/>
              <a:ahLst/>
              <a:cxnLst/>
              <a:rect l="l" t="t" r="r" b="b"/>
              <a:pathLst>
                <a:path w="9144000" h="622300">
                  <a:moveTo>
                    <a:pt x="9144000" y="0"/>
                  </a:moveTo>
                  <a:lnTo>
                    <a:pt x="0" y="0"/>
                  </a:lnTo>
                  <a:lnTo>
                    <a:pt x="0" y="621791"/>
                  </a:lnTo>
                  <a:lnTo>
                    <a:pt x="9144000" y="621791"/>
                  </a:lnTo>
                  <a:lnTo>
                    <a:pt x="9144000" y="0"/>
                  </a:lnTo>
                  <a:close/>
                </a:path>
              </a:pathLst>
            </a:custGeom>
            <a:solidFill>
              <a:srgbClr val="EC6643"/>
            </a:solidFill>
            <a:ln>
              <a:noFill/>
            </a:ln>
          </p:spPr>
          <p:txBody>
            <a:bodyPr wrap="square" lIns="0" tIns="0" rIns="0" bIns="0" rtlCol="0"/>
            <a:lstStyle/>
            <a:p>
              <a:endParaRPr/>
            </a:p>
          </p:txBody>
        </p:sp>
        <p:sp>
          <p:nvSpPr>
            <p:cNvPr id="11" name="object 11"/>
            <p:cNvSpPr/>
            <p:nvPr/>
          </p:nvSpPr>
          <p:spPr>
            <a:xfrm>
              <a:off x="762" y="3809"/>
              <a:ext cx="9144000" cy="622300"/>
            </a:xfrm>
            <a:custGeom>
              <a:avLst/>
              <a:gdLst/>
              <a:ahLst/>
              <a:cxnLst/>
              <a:rect l="l" t="t" r="r" b="b"/>
              <a:pathLst>
                <a:path w="9144000" h="622300">
                  <a:moveTo>
                    <a:pt x="0" y="621791"/>
                  </a:moveTo>
                  <a:lnTo>
                    <a:pt x="9144000" y="621791"/>
                  </a:lnTo>
                  <a:lnTo>
                    <a:pt x="9144000" y="0"/>
                  </a:lnTo>
                  <a:lnTo>
                    <a:pt x="0" y="0"/>
                  </a:lnTo>
                  <a:lnTo>
                    <a:pt x="0" y="621791"/>
                  </a:lnTo>
                  <a:close/>
                </a:path>
              </a:pathLst>
            </a:custGeom>
            <a:ln w="25908">
              <a:noFill/>
            </a:ln>
          </p:spPr>
          <p:txBody>
            <a:bodyPr wrap="square" lIns="0" tIns="0" rIns="0" bIns="0" rtlCol="0"/>
            <a:lstStyle/>
            <a:p>
              <a:endParaRPr/>
            </a:p>
          </p:txBody>
        </p:sp>
        <p:sp>
          <p:nvSpPr>
            <p:cNvPr id="12" name="object 12"/>
            <p:cNvSpPr/>
            <p:nvPr/>
          </p:nvSpPr>
          <p:spPr>
            <a:xfrm>
              <a:off x="762" y="461010"/>
              <a:ext cx="853440" cy="381000"/>
            </a:xfrm>
            <a:custGeom>
              <a:avLst/>
              <a:gdLst/>
              <a:ahLst/>
              <a:cxnLst/>
              <a:rect l="l" t="t" r="r" b="b"/>
              <a:pathLst>
                <a:path w="853440" h="381000">
                  <a:moveTo>
                    <a:pt x="853440" y="0"/>
                  </a:moveTo>
                  <a:lnTo>
                    <a:pt x="0" y="0"/>
                  </a:lnTo>
                  <a:lnTo>
                    <a:pt x="0" y="381000"/>
                  </a:lnTo>
                  <a:lnTo>
                    <a:pt x="853440" y="381000"/>
                  </a:lnTo>
                  <a:lnTo>
                    <a:pt x="853440" y="0"/>
                  </a:lnTo>
                  <a:close/>
                </a:path>
              </a:pathLst>
            </a:custGeom>
            <a:solidFill>
              <a:srgbClr val="EFB45E"/>
            </a:solidFill>
            <a:ln>
              <a:noFill/>
            </a:ln>
          </p:spPr>
          <p:txBody>
            <a:bodyPr wrap="square" lIns="0" tIns="0" rIns="0" bIns="0" rtlCol="0"/>
            <a:lstStyle/>
            <a:p>
              <a:endParaRPr dirty="0"/>
            </a:p>
          </p:txBody>
        </p:sp>
        <p:sp>
          <p:nvSpPr>
            <p:cNvPr id="15" name="object 15"/>
            <p:cNvSpPr/>
            <p:nvPr/>
          </p:nvSpPr>
          <p:spPr>
            <a:xfrm>
              <a:off x="435102" y="3120389"/>
              <a:ext cx="5015865" cy="1525905"/>
            </a:xfrm>
            <a:custGeom>
              <a:avLst/>
              <a:gdLst/>
              <a:ahLst/>
              <a:cxnLst/>
              <a:rect l="l" t="t" r="r" b="b"/>
              <a:pathLst>
                <a:path w="5015865" h="1525904">
                  <a:moveTo>
                    <a:pt x="0" y="1525524"/>
                  </a:moveTo>
                  <a:lnTo>
                    <a:pt x="5015484" y="1525524"/>
                  </a:lnTo>
                  <a:lnTo>
                    <a:pt x="5015484" y="0"/>
                  </a:lnTo>
                  <a:lnTo>
                    <a:pt x="0" y="0"/>
                  </a:lnTo>
                  <a:lnTo>
                    <a:pt x="0" y="1525524"/>
                  </a:lnTo>
                  <a:close/>
                </a:path>
              </a:pathLst>
            </a:custGeom>
            <a:ln w="25908">
              <a:noFill/>
            </a:ln>
          </p:spPr>
          <p:txBody>
            <a:bodyPr wrap="square" lIns="0" tIns="0" rIns="0" bIns="0" rtlCol="0"/>
            <a:lstStyle/>
            <a:p>
              <a:endParaRPr/>
            </a:p>
          </p:txBody>
        </p:sp>
      </p:grpSp>
      <p:sp>
        <p:nvSpPr>
          <p:cNvPr id="17" name="object 17"/>
          <p:cNvSpPr txBox="1"/>
          <p:nvPr/>
        </p:nvSpPr>
        <p:spPr>
          <a:xfrm>
            <a:off x="512775" y="3199257"/>
            <a:ext cx="4857750" cy="150811"/>
          </a:xfrm>
          <a:prstGeom prst="rect">
            <a:avLst/>
          </a:prstGeom>
        </p:spPr>
        <p:txBody>
          <a:bodyPr vert="horz" wrap="square" lIns="0" tIns="19050" rIns="0" bIns="0" rtlCol="0">
            <a:spAutoFit/>
          </a:bodyPr>
          <a:lstStyle/>
          <a:p>
            <a:pPr marL="12700" marR="5080">
              <a:lnSpc>
                <a:spcPct val="95200"/>
              </a:lnSpc>
              <a:spcBef>
                <a:spcPts val="150"/>
              </a:spcBef>
            </a:pPr>
            <a:r>
              <a:rPr lang="fr-FR" sz="900" b="0" dirty="0">
                <a:solidFill>
                  <a:srgbClr val="FFFFFF"/>
                </a:solidFill>
                <a:latin typeface="Typo Quik Light Demo"/>
                <a:cs typeface="Typo Quik Light Demo"/>
              </a:rPr>
              <a:t>Texte</a:t>
            </a:r>
            <a:endParaRPr sz="900" dirty="0">
              <a:latin typeface="Typo Quik Light Demo"/>
              <a:cs typeface="Typo Quik Light Demo"/>
            </a:endParaRPr>
          </a:p>
        </p:txBody>
      </p:sp>
      <p:pic>
        <p:nvPicPr>
          <p:cNvPr id="18" name="object 17">
            <a:extLst>
              <a:ext uri="{FF2B5EF4-FFF2-40B4-BE49-F238E27FC236}">
                <a16:creationId xmlns:a16="http://schemas.microsoft.com/office/drawing/2014/main" id="{35C18E68-D70B-D5F2-4CAC-5BE941790DFF}"/>
              </a:ext>
            </a:extLst>
          </p:cNvPr>
          <p:cNvPicPr/>
          <p:nvPr/>
        </p:nvPicPr>
        <p:blipFill>
          <a:blip r:embed="rId3" cstate="print">
            <a:extLst>
              <a:ext uri="{28A0092B-C50C-407E-A947-70E740481C1C}">
                <a14:useLocalDpi xmlns:a14="http://schemas.microsoft.com/office/drawing/2010/main" val="0"/>
              </a:ext>
            </a:extLst>
          </a:blip>
          <a:srcRect/>
          <a:stretch/>
        </p:blipFill>
        <p:spPr>
          <a:xfrm>
            <a:off x="7010400" y="4358476"/>
            <a:ext cx="1901573" cy="763937"/>
          </a:xfrm>
          <a:prstGeom prst="rect">
            <a:avLst/>
          </a:prstGeom>
        </p:spPr>
      </p:pic>
      <p:pic>
        <p:nvPicPr>
          <p:cNvPr id="20" name="Image 19">
            <a:extLst>
              <a:ext uri="{FF2B5EF4-FFF2-40B4-BE49-F238E27FC236}">
                <a16:creationId xmlns:a16="http://schemas.microsoft.com/office/drawing/2014/main" id="{FE9F6D39-CAAE-306E-AF9D-212D452580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775" y="4391024"/>
            <a:ext cx="1397959" cy="668275"/>
          </a:xfrm>
          <a:prstGeom prst="rect">
            <a:avLst/>
          </a:prstGeom>
        </p:spPr>
      </p:pic>
      <p:pic>
        <p:nvPicPr>
          <p:cNvPr id="2" name="Image 1" descr="Une image contenant texte, Police, Graphique, logo&#10;&#10;Description générée automatiquement">
            <a:extLst>
              <a:ext uri="{FF2B5EF4-FFF2-40B4-BE49-F238E27FC236}">
                <a16:creationId xmlns:a16="http://schemas.microsoft.com/office/drawing/2014/main" id="{0ADC6CD1-4B3D-49B1-C161-D155D86413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1789" y="757285"/>
            <a:ext cx="1020056" cy="1020056"/>
          </a:xfrm>
          <a:prstGeom prst="rect">
            <a:avLst/>
          </a:prstGeom>
        </p:spPr>
      </p:pic>
      <p:sp>
        <p:nvSpPr>
          <p:cNvPr id="4" name="ZoneTexte 3">
            <a:extLst>
              <a:ext uri="{FF2B5EF4-FFF2-40B4-BE49-F238E27FC236}">
                <a16:creationId xmlns:a16="http://schemas.microsoft.com/office/drawing/2014/main" id="{BA8D03F3-FA13-4CF0-7D90-CE31B1470FAD}"/>
              </a:ext>
            </a:extLst>
          </p:cNvPr>
          <p:cNvSpPr txBox="1"/>
          <p:nvPr/>
        </p:nvSpPr>
        <p:spPr>
          <a:xfrm>
            <a:off x="609600" y="1540250"/>
            <a:ext cx="7046947" cy="2554545"/>
          </a:xfrm>
          <a:prstGeom prst="rect">
            <a:avLst/>
          </a:prstGeom>
          <a:noFill/>
        </p:spPr>
        <p:txBody>
          <a:bodyPr wrap="square" rtlCol="0">
            <a:spAutoFit/>
          </a:bodyPr>
          <a:lstStyle/>
          <a:p>
            <a:r>
              <a:rPr lang="fr-FR" sz="1600" dirty="0">
                <a:latin typeface="Typo Quik"/>
              </a:rPr>
              <a:t>Favoriser un climat organisationnel et social bienveillant </a:t>
            </a:r>
          </a:p>
          <a:p>
            <a:pPr marL="285750" indent="-285750">
              <a:buFontTx/>
              <a:buChar char="-"/>
            </a:pPr>
            <a:endParaRPr lang="fr-FR" sz="1600" dirty="0">
              <a:latin typeface="Typo Quik"/>
            </a:endParaRPr>
          </a:p>
          <a:p>
            <a:pPr marL="285750" indent="-285750">
              <a:buClr>
                <a:srgbClr val="EC6643"/>
              </a:buClr>
              <a:buFont typeface="Wingdings" panose="05000000000000000000" pitchFamily="2" charset="2"/>
              <a:buChar char="ð"/>
            </a:pPr>
            <a:r>
              <a:rPr lang="fr-FR" sz="1600" dirty="0">
                <a:latin typeface="Typo Quik"/>
              </a:rPr>
              <a:t>Il y a un différentiel dans la situation comparée des femmes et des hommes en termes de RPS</a:t>
            </a:r>
          </a:p>
          <a:p>
            <a:endParaRPr lang="fr-FR" sz="1600" dirty="0">
              <a:latin typeface="Typo Quik"/>
            </a:endParaRPr>
          </a:p>
          <a:p>
            <a:pPr marL="285750" indent="-285750">
              <a:buClr>
                <a:srgbClr val="EC6643"/>
              </a:buClr>
              <a:buFont typeface="Courier New" panose="02070309020205020404" pitchFamily="49" charset="0"/>
              <a:buChar char="o"/>
            </a:pPr>
            <a:r>
              <a:rPr lang="fr-FR" sz="1600" dirty="0">
                <a:latin typeface="Typo Quik"/>
              </a:rPr>
              <a:t>Métiers, postes, temps de travail différents : pénibilité physique ou psychologique, stress, exposition à la violences etc…</a:t>
            </a:r>
          </a:p>
          <a:p>
            <a:pPr marL="285750" indent="-285750">
              <a:buClr>
                <a:srgbClr val="EC6643"/>
              </a:buClr>
              <a:buFont typeface="Courier New" panose="02070309020205020404" pitchFamily="49" charset="0"/>
              <a:buChar char="o"/>
            </a:pPr>
            <a:endParaRPr lang="fr-FR" sz="1600" dirty="0">
              <a:latin typeface="Typo Quik"/>
            </a:endParaRPr>
          </a:p>
          <a:p>
            <a:pPr marL="285750" indent="-285750">
              <a:buClr>
                <a:srgbClr val="EC6643"/>
              </a:buClr>
              <a:buFont typeface="Courier New" panose="02070309020205020404" pitchFamily="49" charset="0"/>
              <a:buChar char="o"/>
            </a:pPr>
            <a:r>
              <a:rPr lang="fr-FR" sz="1600" dirty="0">
                <a:latin typeface="Typo Quik"/>
              </a:rPr>
              <a:t>Concevoir des Indicateurs sexués pour rendre visibles ces différences et agir en conséquence  </a:t>
            </a:r>
          </a:p>
        </p:txBody>
      </p:sp>
    </p:spTree>
    <p:extLst>
      <p:ext uri="{BB962C8B-B14F-4D97-AF65-F5344CB8AC3E}">
        <p14:creationId xmlns:p14="http://schemas.microsoft.com/office/powerpoint/2010/main" val="227243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3560126" y="4650468"/>
            <a:ext cx="2758440" cy="498475"/>
          </a:xfrm>
          <a:custGeom>
            <a:avLst/>
            <a:gdLst/>
            <a:ahLst/>
            <a:cxnLst/>
            <a:rect l="l" t="t" r="r" b="b"/>
            <a:pathLst>
              <a:path w="2758440" h="498475">
                <a:moveTo>
                  <a:pt x="0" y="498347"/>
                </a:moveTo>
                <a:lnTo>
                  <a:pt x="2758440" y="498347"/>
                </a:lnTo>
                <a:lnTo>
                  <a:pt x="2758440" y="0"/>
                </a:lnTo>
                <a:lnTo>
                  <a:pt x="0" y="0"/>
                </a:lnTo>
                <a:lnTo>
                  <a:pt x="0" y="498347"/>
                </a:lnTo>
                <a:close/>
              </a:path>
            </a:pathLst>
          </a:custGeom>
          <a:solidFill>
            <a:srgbClr val="EFB45E">
              <a:alpha val="40000"/>
            </a:srgbClr>
          </a:solidFill>
        </p:spPr>
        <p:txBody>
          <a:bodyPr wrap="square" lIns="0" tIns="0" rIns="0" bIns="0" rtlCol="0"/>
          <a:lstStyle/>
          <a:p>
            <a:endParaRPr/>
          </a:p>
        </p:txBody>
      </p:sp>
      <p:sp>
        <p:nvSpPr>
          <p:cNvPr id="6" name="object 6"/>
          <p:cNvSpPr/>
          <p:nvPr/>
        </p:nvSpPr>
        <p:spPr>
          <a:xfrm>
            <a:off x="435102" y="761"/>
            <a:ext cx="2758440" cy="3175"/>
          </a:xfrm>
          <a:custGeom>
            <a:avLst/>
            <a:gdLst/>
            <a:ahLst/>
            <a:cxnLst/>
            <a:rect l="l" t="t" r="r" b="b"/>
            <a:pathLst>
              <a:path w="2758440" h="3175">
                <a:moveTo>
                  <a:pt x="0" y="3048"/>
                </a:moveTo>
                <a:lnTo>
                  <a:pt x="2758440" y="3048"/>
                </a:lnTo>
                <a:lnTo>
                  <a:pt x="2758440" y="0"/>
                </a:lnTo>
                <a:lnTo>
                  <a:pt x="0" y="0"/>
                </a:lnTo>
                <a:lnTo>
                  <a:pt x="0" y="3048"/>
                </a:lnTo>
                <a:close/>
              </a:path>
            </a:pathLst>
          </a:custGeom>
          <a:solidFill>
            <a:srgbClr val="D9E9E9"/>
          </a:solidFill>
        </p:spPr>
        <p:txBody>
          <a:bodyPr wrap="square" lIns="0" tIns="0" rIns="0" bIns="0" rtlCol="0"/>
          <a:lstStyle/>
          <a:p>
            <a:endParaRPr/>
          </a:p>
        </p:txBody>
      </p:sp>
      <p:sp>
        <p:nvSpPr>
          <p:cNvPr id="8" name="object 8"/>
          <p:cNvSpPr txBox="1">
            <a:spLocks noGrp="1"/>
          </p:cNvSpPr>
          <p:nvPr>
            <p:ph type="title"/>
          </p:nvPr>
        </p:nvSpPr>
        <p:spPr>
          <a:xfrm>
            <a:off x="512775" y="972126"/>
            <a:ext cx="7619633" cy="319959"/>
          </a:xfrm>
          <a:prstGeom prst="rect">
            <a:avLst/>
          </a:prstGeom>
        </p:spPr>
        <p:txBody>
          <a:bodyPr vert="horz" wrap="square" lIns="0" tIns="12065" rIns="0" bIns="0" rtlCol="0">
            <a:spAutoFit/>
          </a:bodyPr>
          <a:lstStyle/>
          <a:p>
            <a:pPr marL="12700">
              <a:lnSpc>
                <a:spcPct val="100000"/>
              </a:lnSpc>
              <a:spcBef>
                <a:spcPts val="95"/>
              </a:spcBef>
            </a:pPr>
            <a:r>
              <a:rPr lang="fr-FR" spc="-10" dirty="0">
                <a:solidFill>
                  <a:srgbClr val="EC6643"/>
                </a:solidFill>
                <a:latin typeface="Typo Quik"/>
                <a:cs typeface="Typo Quik"/>
              </a:rPr>
              <a:t>Une démarche égalité et QVT: par où commencer ?</a:t>
            </a:r>
            <a:endParaRPr dirty="0">
              <a:solidFill>
                <a:srgbClr val="EC6643"/>
              </a:solidFill>
              <a:latin typeface="Typo Quik"/>
              <a:cs typeface="Typo Quik"/>
            </a:endParaRPr>
          </a:p>
        </p:txBody>
      </p:sp>
      <p:grpSp>
        <p:nvGrpSpPr>
          <p:cNvPr id="9" name="object 9"/>
          <p:cNvGrpSpPr/>
          <p:nvPr/>
        </p:nvGrpSpPr>
        <p:grpSpPr>
          <a:xfrm>
            <a:off x="762" y="3809"/>
            <a:ext cx="9144000" cy="4642485"/>
            <a:chOff x="762" y="3809"/>
            <a:chExt cx="9144000" cy="4642485"/>
          </a:xfrm>
        </p:grpSpPr>
        <p:sp>
          <p:nvSpPr>
            <p:cNvPr id="10" name="object 10"/>
            <p:cNvSpPr/>
            <p:nvPr/>
          </p:nvSpPr>
          <p:spPr>
            <a:xfrm>
              <a:off x="762" y="3809"/>
              <a:ext cx="9144000" cy="622300"/>
            </a:xfrm>
            <a:custGeom>
              <a:avLst/>
              <a:gdLst/>
              <a:ahLst/>
              <a:cxnLst/>
              <a:rect l="l" t="t" r="r" b="b"/>
              <a:pathLst>
                <a:path w="9144000" h="622300">
                  <a:moveTo>
                    <a:pt x="9144000" y="0"/>
                  </a:moveTo>
                  <a:lnTo>
                    <a:pt x="0" y="0"/>
                  </a:lnTo>
                  <a:lnTo>
                    <a:pt x="0" y="621791"/>
                  </a:lnTo>
                  <a:lnTo>
                    <a:pt x="9144000" y="621791"/>
                  </a:lnTo>
                  <a:lnTo>
                    <a:pt x="9144000" y="0"/>
                  </a:lnTo>
                  <a:close/>
                </a:path>
              </a:pathLst>
            </a:custGeom>
            <a:solidFill>
              <a:srgbClr val="EC6643"/>
            </a:solidFill>
            <a:ln>
              <a:noFill/>
            </a:ln>
          </p:spPr>
          <p:txBody>
            <a:bodyPr wrap="square" lIns="0" tIns="0" rIns="0" bIns="0" rtlCol="0"/>
            <a:lstStyle/>
            <a:p>
              <a:endParaRPr/>
            </a:p>
          </p:txBody>
        </p:sp>
        <p:sp>
          <p:nvSpPr>
            <p:cNvPr id="11" name="object 11"/>
            <p:cNvSpPr/>
            <p:nvPr/>
          </p:nvSpPr>
          <p:spPr>
            <a:xfrm>
              <a:off x="762" y="3809"/>
              <a:ext cx="9144000" cy="622300"/>
            </a:xfrm>
            <a:custGeom>
              <a:avLst/>
              <a:gdLst/>
              <a:ahLst/>
              <a:cxnLst/>
              <a:rect l="l" t="t" r="r" b="b"/>
              <a:pathLst>
                <a:path w="9144000" h="622300">
                  <a:moveTo>
                    <a:pt x="0" y="621791"/>
                  </a:moveTo>
                  <a:lnTo>
                    <a:pt x="9144000" y="621791"/>
                  </a:lnTo>
                  <a:lnTo>
                    <a:pt x="9144000" y="0"/>
                  </a:lnTo>
                  <a:lnTo>
                    <a:pt x="0" y="0"/>
                  </a:lnTo>
                  <a:lnTo>
                    <a:pt x="0" y="621791"/>
                  </a:lnTo>
                  <a:close/>
                </a:path>
              </a:pathLst>
            </a:custGeom>
            <a:ln w="25908">
              <a:noFill/>
            </a:ln>
          </p:spPr>
          <p:txBody>
            <a:bodyPr wrap="square" lIns="0" tIns="0" rIns="0" bIns="0" rtlCol="0"/>
            <a:lstStyle/>
            <a:p>
              <a:endParaRPr/>
            </a:p>
          </p:txBody>
        </p:sp>
        <p:sp>
          <p:nvSpPr>
            <p:cNvPr id="12" name="object 12"/>
            <p:cNvSpPr/>
            <p:nvPr/>
          </p:nvSpPr>
          <p:spPr>
            <a:xfrm>
              <a:off x="762" y="461010"/>
              <a:ext cx="853440" cy="381000"/>
            </a:xfrm>
            <a:custGeom>
              <a:avLst/>
              <a:gdLst/>
              <a:ahLst/>
              <a:cxnLst/>
              <a:rect l="l" t="t" r="r" b="b"/>
              <a:pathLst>
                <a:path w="853440" h="381000">
                  <a:moveTo>
                    <a:pt x="853440" y="0"/>
                  </a:moveTo>
                  <a:lnTo>
                    <a:pt x="0" y="0"/>
                  </a:lnTo>
                  <a:lnTo>
                    <a:pt x="0" y="381000"/>
                  </a:lnTo>
                  <a:lnTo>
                    <a:pt x="853440" y="381000"/>
                  </a:lnTo>
                  <a:lnTo>
                    <a:pt x="853440" y="0"/>
                  </a:lnTo>
                  <a:close/>
                </a:path>
              </a:pathLst>
            </a:custGeom>
            <a:solidFill>
              <a:srgbClr val="EFB45E"/>
            </a:solidFill>
            <a:ln>
              <a:noFill/>
            </a:ln>
          </p:spPr>
          <p:txBody>
            <a:bodyPr wrap="square" lIns="0" tIns="0" rIns="0" bIns="0" rtlCol="0"/>
            <a:lstStyle/>
            <a:p>
              <a:endParaRPr dirty="0"/>
            </a:p>
          </p:txBody>
        </p:sp>
        <p:sp>
          <p:nvSpPr>
            <p:cNvPr id="15" name="object 15"/>
            <p:cNvSpPr/>
            <p:nvPr/>
          </p:nvSpPr>
          <p:spPr>
            <a:xfrm>
              <a:off x="435102" y="3120389"/>
              <a:ext cx="5015865" cy="1525905"/>
            </a:xfrm>
            <a:custGeom>
              <a:avLst/>
              <a:gdLst/>
              <a:ahLst/>
              <a:cxnLst/>
              <a:rect l="l" t="t" r="r" b="b"/>
              <a:pathLst>
                <a:path w="5015865" h="1525904">
                  <a:moveTo>
                    <a:pt x="0" y="1525524"/>
                  </a:moveTo>
                  <a:lnTo>
                    <a:pt x="5015484" y="1525524"/>
                  </a:lnTo>
                  <a:lnTo>
                    <a:pt x="5015484" y="0"/>
                  </a:lnTo>
                  <a:lnTo>
                    <a:pt x="0" y="0"/>
                  </a:lnTo>
                  <a:lnTo>
                    <a:pt x="0" y="1525524"/>
                  </a:lnTo>
                  <a:close/>
                </a:path>
              </a:pathLst>
            </a:custGeom>
            <a:ln w="25908">
              <a:noFill/>
            </a:ln>
          </p:spPr>
          <p:txBody>
            <a:bodyPr wrap="square" lIns="0" tIns="0" rIns="0" bIns="0" rtlCol="0"/>
            <a:lstStyle/>
            <a:p>
              <a:endParaRPr/>
            </a:p>
          </p:txBody>
        </p:sp>
      </p:grpSp>
      <p:sp>
        <p:nvSpPr>
          <p:cNvPr id="17" name="object 17"/>
          <p:cNvSpPr txBox="1"/>
          <p:nvPr/>
        </p:nvSpPr>
        <p:spPr>
          <a:xfrm>
            <a:off x="512775" y="3199257"/>
            <a:ext cx="4857750" cy="150811"/>
          </a:xfrm>
          <a:prstGeom prst="rect">
            <a:avLst/>
          </a:prstGeom>
        </p:spPr>
        <p:txBody>
          <a:bodyPr vert="horz" wrap="square" lIns="0" tIns="19050" rIns="0" bIns="0" rtlCol="0">
            <a:spAutoFit/>
          </a:bodyPr>
          <a:lstStyle/>
          <a:p>
            <a:pPr marL="12700" marR="5080">
              <a:lnSpc>
                <a:spcPct val="95200"/>
              </a:lnSpc>
              <a:spcBef>
                <a:spcPts val="150"/>
              </a:spcBef>
            </a:pPr>
            <a:r>
              <a:rPr lang="fr-FR" sz="900" b="0" dirty="0">
                <a:solidFill>
                  <a:srgbClr val="FFFFFF"/>
                </a:solidFill>
                <a:latin typeface="Typo Quik Light Demo"/>
                <a:cs typeface="Typo Quik Light Demo"/>
              </a:rPr>
              <a:t>Texte</a:t>
            </a:r>
            <a:endParaRPr sz="900" dirty="0">
              <a:latin typeface="Typo Quik Light Demo"/>
              <a:cs typeface="Typo Quik Light Demo"/>
            </a:endParaRPr>
          </a:p>
        </p:txBody>
      </p:sp>
      <p:pic>
        <p:nvPicPr>
          <p:cNvPr id="18" name="object 17">
            <a:extLst>
              <a:ext uri="{FF2B5EF4-FFF2-40B4-BE49-F238E27FC236}">
                <a16:creationId xmlns:a16="http://schemas.microsoft.com/office/drawing/2014/main" id="{35C18E68-D70B-D5F2-4CAC-5BE941790DFF}"/>
              </a:ext>
            </a:extLst>
          </p:cNvPr>
          <p:cNvPicPr/>
          <p:nvPr/>
        </p:nvPicPr>
        <p:blipFill>
          <a:blip r:embed="rId3" cstate="print">
            <a:extLst>
              <a:ext uri="{28A0092B-C50C-407E-A947-70E740481C1C}">
                <a14:useLocalDpi xmlns:a14="http://schemas.microsoft.com/office/drawing/2010/main" val="0"/>
              </a:ext>
            </a:extLst>
          </a:blip>
          <a:srcRect/>
          <a:stretch/>
        </p:blipFill>
        <p:spPr>
          <a:xfrm>
            <a:off x="7183582" y="4343192"/>
            <a:ext cx="1901573" cy="763937"/>
          </a:xfrm>
          <a:prstGeom prst="rect">
            <a:avLst/>
          </a:prstGeom>
        </p:spPr>
      </p:pic>
      <p:pic>
        <p:nvPicPr>
          <p:cNvPr id="20" name="Image 19">
            <a:extLst>
              <a:ext uri="{FF2B5EF4-FFF2-40B4-BE49-F238E27FC236}">
                <a16:creationId xmlns:a16="http://schemas.microsoft.com/office/drawing/2014/main" id="{FE9F6D39-CAAE-306E-AF9D-212D452580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775" y="4391024"/>
            <a:ext cx="1397959" cy="668275"/>
          </a:xfrm>
          <a:prstGeom prst="rect">
            <a:avLst/>
          </a:prstGeom>
        </p:spPr>
      </p:pic>
      <p:pic>
        <p:nvPicPr>
          <p:cNvPr id="2" name="Image 1" descr="Une image contenant texte, Police, Graphique, logo&#10;&#10;Description générée automatiquement">
            <a:extLst>
              <a:ext uri="{FF2B5EF4-FFF2-40B4-BE49-F238E27FC236}">
                <a16:creationId xmlns:a16="http://schemas.microsoft.com/office/drawing/2014/main" id="{0ADC6CD1-4B3D-49B1-C161-D155D86413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3182" y="638195"/>
            <a:ext cx="1020056" cy="1020056"/>
          </a:xfrm>
          <a:prstGeom prst="rect">
            <a:avLst/>
          </a:prstGeom>
        </p:spPr>
      </p:pic>
      <p:sp>
        <p:nvSpPr>
          <p:cNvPr id="4" name="ZoneTexte 3">
            <a:extLst>
              <a:ext uri="{FF2B5EF4-FFF2-40B4-BE49-F238E27FC236}">
                <a16:creationId xmlns:a16="http://schemas.microsoft.com/office/drawing/2014/main" id="{9C2ED52D-D703-FB9B-4335-2B5BF9EAF609}"/>
              </a:ext>
            </a:extLst>
          </p:cNvPr>
          <p:cNvSpPr txBox="1"/>
          <p:nvPr/>
        </p:nvSpPr>
        <p:spPr>
          <a:xfrm>
            <a:off x="478509" y="1480569"/>
            <a:ext cx="7979692" cy="3108543"/>
          </a:xfrm>
          <a:prstGeom prst="rect">
            <a:avLst/>
          </a:prstGeom>
          <a:noFill/>
        </p:spPr>
        <p:txBody>
          <a:bodyPr wrap="square" rtlCol="0">
            <a:spAutoFit/>
          </a:bodyPr>
          <a:lstStyle/>
          <a:p>
            <a:pPr marL="285750" indent="-285750">
              <a:buClr>
                <a:srgbClr val="EC6643"/>
              </a:buClr>
              <a:buFont typeface="Courier New" panose="02070309020205020404" pitchFamily="49" charset="0"/>
              <a:buChar char="o"/>
            </a:pPr>
            <a:r>
              <a:rPr lang="fr-FR" sz="1600" dirty="0">
                <a:latin typeface="Typo Quik"/>
              </a:rPr>
              <a:t>Diagnostic sexué: « ce qui n’est pas compté ne compte pas » des outils ou </a:t>
            </a:r>
            <a:r>
              <a:rPr lang="fr-FR" sz="1600" i="1" dirty="0" err="1">
                <a:latin typeface="Typo Quik"/>
              </a:rPr>
              <a:t>reporting</a:t>
            </a:r>
            <a:r>
              <a:rPr lang="fr-FR" sz="1600" i="1" dirty="0">
                <a:latin typeface="Typo Quik"/>
              </a:rPr>
              <a:t> </a:t>
            </a:r>
            <a:r>
              <a:rPr lang="fr-FR" sz="1600" dirty="0">
                <a:latin typeface="Typo Quik"/>
              </a:rPr>
              <a:t>déjà en place dans vos structures </a:t>
            </a:r>
          </a:p>
          <a:p>
            <a:pPr marL="285750" indent="-285750">
              <a:buClr>
                <a:srgbClr val="EC6643"/>
              </a:buClr>
              <a:buFont typeface="Courier New" panose="02070309020205020404" pitchFamily="49" charset="0"/>
              <a:buChar char="o"/>
            </a:pPr>
            <a:r>
              <a:rPr lang="fr-FR" sz="1600" dirty="0">
                <a:latin typeface="Typo Quik"/>
              </a:rPr>
              <a:t>Valoriser l’existant</a:t>
            </a:r>
          </a:p>
          <a:p>
            <a:pPr marL="285750" indent="-285750">
              <a:buClr>
                <a:srgbClr val="EC6643"/>
              </a:buClr>
              <a:buFont typeface="Courier New" panose="02070309020205020404" pitchFamily="49" charset="0"/>
              <a:buChar char="o"/>
            </a:pPr>
            <a:r>
              <a:rPr lang="fr-FR" sz="1600" dirty="0">
                <a:latin typeface="Typo Quik"/>
              </a:rPr>
              <a:t>Prioriser les actions à mettre en œuvre et les évaluer ( calendrier) </a:t>
            </a:r>
          </a:p>
          <a:p>
            <a:pPr marL="285750" indent="-285750">
              <a:buClr>
                <a:srgbClr val="EC6643"/>
              </a:buClr>
              <a:buFont typeface="Courier New" panose="02070309020205020404" pitchFamily="49" charset="0"/>
              <a:buChar char="o"/>
            </a:pPr>
            <a:r>
              <a:rPr lang="fr-FR" sz="1600" dirty="0">
                <a:latin typeface="Typo Quik"/>
              </a:rPr>
              <a:t>Sensibiliser la direction- l’encadrement- les OS et CSE (à minima) </a:t>
            </a:r>
          </a:p>
          <a:p>
            <a:pPr marL="285750" indent="-285750">
              <a:buClr>
                <a:srgbClr val="EC6643"/>
              </a:buClr>
              <a:buFont typeface="Courier New" panose="02070309020205020404" pitchFamily="49" charset="0"/>
              <a:buChar char="o"/>
            </a:pPr>
            <a:r>
              <a:rPr lang="fr-FR" sz="1600" dirty="0">
                <a:latin typeface="Typo Quik"/>
              </a:rPr>
              <a:t>Nommer des référent-e-s égalité </a:t>
            </a:r>
          </a:p>
          <a:p>
            <a:pPr marL="285750" indent="-285750">
              <a:buClr>
                <a:srgbClr val="EC6643"/>
              </a:buClr>
              <a:buFont typeface="Courier New" panose="02070309020205020404" pitchFamily="49" charset="0"/>
              <a:buChar char="o"/>
            </a:pPr>
            <a:r>
              <a:rPr lang="fr-FR" sz="1600" dirty="0">
                <a:latin typeface="Typo Quik"/>
              </a:rPr>
              <a:t>Se poser la question avant toute action ou nouveau projet : femmes et hommes seront-ils équitablement concernés ? </a:t>
            </a:r>
          </a:p>
          <a:p>
            <a:pPr marL="285750" indent="-285750">
              <a:buClr>
                <a:srgbClr val="EC6643"/>
              </a:buClr>
              <a:buFont typeface="Courier New" panose="02070309020205020404" pitchFamily="49" charset="0"/>
              <a:buChar char="o"/>
            </a:pPr>
            <a:r>
              <a:rPr lang="fr-FR" sz="1600" dirty="0">
                <a:latin typeface="Typo Quik"/>
              </a:rPr>
              <a:t>Accepter que des actions spécifiques et temporaires soient mises en place pour rattraper les retards</a:t>
            </a:r>
          </a:p>
          <a:p>
            <a:pPr marL="285750" indent="-285750">
              <a:buClr>
                <a:srgbClr val="EC6643"/>
              </a:buClr>
              <a:buFont typeface="Courier New" panose="02070309020205020404" pitchFamily="49" charset="0"/>
              <a:buChar char="o"/>
            </a:pPr>
            <a:r>
              <a:rPr lang="fr-FR" sz="1600" dirty="0">
                <a:latin typeface="Typo Quik"/>
              </a:rPr>
              <a:t>Communication non sexiste y compris envers les partenaires-clients...   </a:t>
            </a:r>
          </a:p>
          <a:p>
            <a:pPr marL="285750" indent="-285750">
              <a:buFontTx/>
              <a:buChar char="-"/>
            </a:pPr>
            <a:endParaRPr lang="fr-FR" dirty="0"/>
          </a:p>
        </p:txBody>
      </p:sp>
    </p:spTree>
    <p:extLst>
      <p:ext uri="{BB962C8B-B14F-4D97-AF65-F5344CB8AC3E}">
        <p14:creationId xmlns:p14="http://schemas.microsoft.com/office/powerpoint/2010/main" val="1913058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3560126" y="4650468"/>
            <a:ext cx="2758440" cy="498475"/>
          </a:xfrm>
          <a:custGeom>
            <a:avLst/>
            <a:gdLst/>
            <a:ahLst/>
            <a:cxnLst/>
            <a:rect l="l" t="t" r="r" b="b"/>
            <a:pathLst>
              <a:path w="2758440" h="498475">
                <a:moveTo>
                  <a:pt x="0" y="498347"/>
                </a:moveTo>
                <a:lnTo>
                  <a:pt x="2758440" y="498347"/>
                </a:lnTo>
                <a:lnTo>
                  <a:pt x="2758440" y="0"/>
                </a:lnTo>
                <a:lnTo>
                  <a:pt x="0" y="0"/>
                </a:lnTo>
                <a:lnTo>
                  <a:pt x="0" y="498347"/>
                </a:lnTo>
                <a:close/>
              </a:path>
            </a:pathLst>
          </a:custGeom>
          <a:solidFill>
            <a:srgbClr val="EFB45E">
              <a:alpha val="40000"/>
            </a:srgbClr>
          </a:solidFill>
        </p:spPr>
        <p:txBody>
          <a:bodyPr wrap="square" lIns="0" tIns="0" rIns="0" bIns="0" rtlCol="0"/>
          <a:lstStyle/>
          <a:p>
            <a:endParaRPr/>
          </a:p>
        </p:txBody>
      </p:sp>
      <p:sp>
        <p:nvSpPr>
          <p:cNvPr id="6" name="object 6"/>
          <p:cNvSpPr/>
          <p:nvPr/>
        </p:nvSpPr>
        <p:spPr>
          <a:xfrm>
            <a:off x="435102" y="761"/>
            <a:ext cx="2758440" cy="3175"/>
          </a:xfrm>
          <a:custGeom>
            <a:avLst/>
            <a:gdLst/>
            <a:ahLst/>
            <a:cxnLst/>
            <a:rect l="l" t="t" r="r" b="b"/>
            <a:pathLst>
              <a:path w="2758440" h="3175">
                <a:moveTo>
                  <a:pt x="0" y="3048"/>
                </a:moveTo>
                <a:lnTo>
                  <a:pt x="2758440" y="3048"/>
                </a:lnTo>
                <a:lnTo>
                  <a:pt x="2758440" y="0"/>
                </a:lnTo>
                <a:lnTo>
                  <a:pt x="0" y="0"/>
                </a:lnTo>
                <a:lnTo>
                  <a:pt x="0" y="3048"/>
                </a:lnTo>
                <a:close/>
              </a:path>
            </a:pathLst>
          </a:custGeom>
          <a:solidFill>
            <a:srgbClr val="D9E9E9"/>
          </a:solidFill>
        </p:spPr>
        <p:txBody>
          <a:bodyPr wrap="square" lIns="0" tIns="0" rIns="0" bIns="0" rtlCol="0"/>
          <a:lstStyle/>
          <a:p>
            <a:endParaRPr/>
          </a:p>
        </p:txBody>
      </p:sp>
      <p:sp>
        <p:nvSpPr>
          <p:cNvPr id="8" name="object 8"/>
          <p:cNvSpPr txBox="1">
            <a:spLocks noGrp="1"/>
          </p:cNvSpPr>
          <p:nvPr>
            <p:ph type="title"/>
          </p:nvPr>
        </p:nvSpPr>
        <p:spPr>
          <a:xfrm>
            <a:off x="553179" y="1029266"/>
            <a:ext cx="7619633" cy="319959"/>
          </a:xfrm>
          <a:prstGeom prst="rect">
            <a:avLst/>
          </a:prstGeom>
        </p:spPr>
        <p:txBody>
          <a:bodyPr vert="horz" wrap="square" lIns="0" tIns="12065" rIns="0" bIns="0" rtlCol="0">
            <a:spAutoFit/>
          </a:bodyPr>
          <a:lstStyle/>
          <a:p>
            <a:pPr marL="12700">
              <a:lnSpc>
                <a:spcPct val="100000"/>
              </a:lnSpc>
              <a:spcBef>
                <a:spcPts val="95"/>
              </a:spcBef>
            </a:pPr>
            <a:r>
              <a:rPr lang="fr-FR" spc="-10" dirty="0">
                <a:solidFill>
                  <a:srgbClr val="EC6643"/>
                </a:solidFill>
                <a:latin typeface="Typo Quik"/>
                <a:cs typeface="Typo Quik"/>
              </a:rPr>
              <a:t>Les acteurs de la Prévention externes à l’Entreprise</a:t>
            </a:r>
            <a:endParaRPr dirty="0">
              <a:solidFill>
                <a:srgbClr val="EC6643"/>
              </a:solidFill>
              <a:latin typeface="Typo Quik"/>
              <a:cs typeface="Typo Quik"/>
            </a:endParaRPr>
          </a:p>
        </p:txBody>
      </p:sp>
      <p:grpSp>
        <p:nvGrpSpPr>
          <p:cNvPr id="9" name="object 9"/>
          <p:cNvGrpSpPr/>
          <p:nvPr/>
        </p:nvGrpSpPr>
        <p:grpSpPr>
          <a:xfrm>
            <a:off x="762" y="3809"/>
            <a:ext cx="9144000" cy="4642485"/>
            <a:chOff x="762" y="3809"/>
            <a:chExt cx="9144000" cy="4642485"/>
          </a:xfrm>
        </p:grpSpPr>
        <p:sp>
          <p:nvSpPr>
            <p:cNvPr id="10" name="object 10"/>
            <p:cNvSpPr/>
            <p:nvPr/>
          </p:nvSpPr>
          <p:spPr>
            <a:xfrm>
              <a:off x="762" y="3809"/>
              <a:ext cx="9144000" cy="622300"/>
            </a:xfrm>
            <a:custGeom>
              <a:avLst/>
              <a:gdLst/>
              <a:ahLst/>
              <a:cxnLst/>
              <a:rect l="l" t="t" r="r" b="b"/>
              <a:pathLst>
                <a:path w="9144000" h="622300">
                  <a:moveTo>
                    <a:pt x="9144000" y="0"/>
                  </a:moveTo>
                  <a:lnTo>
                    <a:pt x="0" y="0"/>
                  </a:lnTo>
                  <a:lnTo>
                    <a:pt x="0" y="621791"/>
                  </a:lnTo>
                  <a:lnTo>
                    <a:pt x="9144000" y="621791"/>
                  </a:lnTo>
                  <a:lnTo>
                    <a:pt x="9144000" y="0"/>
                  </a:lnTo>
                  <a:close/>
                </a:path>
              </a:pathLst>
            </a:custGeom>
            <a:solidFill>
              <a:srgbClr val="EC6643"/>
            </a:solidFill>
            <a:ln>
              <a:noFill/>
            </a:ln>
          </p:spPr>
          <p:txBody>
            <a:bodyPr wrap="square" lIns="0" tIns="0" rIns="0" bIns="0" rtlCol="0"/>
            <a:lstStyle/>
            <a:p>
              <a:endParaRPr/>
            </a:p>
          </p:txBody>
        </p:sp>
        <p:sp>
          <p:nvSpPr>
            <p:cNvPr id="11" name="object 11"/>
            <p:cNvSpPr/>
            <p:nvPr/>
          </p:nvSpPr>
          <p:spPr>
            <a:xfrm>
              <a:off x="762" y="3809"/>
              <a:ext cx="9144000" cy="622300"/>
            </a:xfrm>
            <a:custGeom>
              <a:avLst/>
              <a:gdLst/>
              <a:ahLst/>
              <a:cxnLst/>
              <a:rect l="l" t="t" r="r" b="b"/>
              <a:pathLst>
                <a:path w="9144000" h="622300">
                  <a:moveTo>
                    <a:pt x="0" y="621791"/>
                  </a:moveTo>
                  <a:lnTo>
                    <a:pt x="9144000" y="621791"/>
                  </a:lnTo>
                  <a:lnTo>
                    <a:pt x="9144000" y="0"/>
                  </a:lnTo>
                  <a:lnTo>
                    <a:pt x="0" y="0"/>
                  </a:lnTo>
                  <a:lnTo>
                    <a:pt x="0" y="621791"/>
                  </a:lnTo>
                  <a:close/>
                </a:path>
              </a:pathLst>
            </a:custGeom>
            <a:ln w="25908">
              <a:noFill/>
            </a:ln>
          </p:spPr>
          <p:txBody>
            <a:bodyPr wrap="square" lIns="0" tIns="0" rIns="0" bIns="0" rtlCol="0"/>
            <a:lstStyle/>
            <a:p>
              <a:endParaRPr/>
            </a:p>
          </p:txBody>
        </p:sp>
        <p:sp>
          <p:nvSpPr>
            <p:cNvPr id="12" name="object 12"/>
            <p:cNvSpPr/>
            <p:nvPr/>
          </p:nvSpPr>
          <p:spPr>
            <a:xfrm>
              <a:off x="762" y="461010"/>
              <a:ext cx="853440" cy="381000"/>
            </a:xfrm>
            <a:custGeom>
              <a:avLst/>
              <a:gdLst/>
              <a:ahLst/>
              <a:cxnLst/>
              <a:rect l="l" t="t" r="r" b="b"/>
              <a:pathLst>
                <a:path w="853440" h="381000">
                  <a:moveTo>
                    <a:pt x="853440" y="0"/>
                  </a:moveTo>
                  <a:lnTo>
                    <a:pt x="0" y="0"/>
                  </a:lnTo>
                  <a:lnTo>
                    <a:pt x="0" y="381000"/>
                  </a:lnTo>
                  <a:lnTo>
                    <a:pt x="853440" y="381000"/>
                  </a:lnTo>
                  <a:lnTo>
                    <a:pt x="853440" y="0"/>
                  </a:lnTo>
                  <a:close/>
                </a:path>
              </a:pathLst>
            </a:custGeom>
            <a:solidFill>
              <a:srgbClr val="EFB45E"/>
            </a:solidFill>
            <a:ln>
              <a:noFill/>
            </a:ln>
          </p:spPr>
          <p:txBody>
            <a:bodyPr wrap="square" lIns="0" tIns="0" rIns="0" bIns="0" rtlCol="0"/>
            <a:lstStyle/>
            <a:p>
              <a:endParaRPr dirty="0"/>
            </a:p>
          </p:txBody>
        </p:sp>
        <p:sp>
          <p:nvSpPr>
            <p:cNvPr id="15" name="object 15"/>
            <p:cNvSpPr/>
            <p:nvPr/>
          </p:nvSpPr>
          <p:spPr>
            <a:xfrm>
              <a:off x="435102" y="3120389"/>
              <a:ext cx="5015865" cy="1525905"/>
            </a:xfrm>
            <a:custGeom>
              <a:avLst/>
              <a:gdLst/>
              <a:ahLst/>
              <a:cxnLst/>
              <a:rect l="l" t="t" r="r" b="b"/>
              <a:pathLst>
                <a:path w="5015865" h="1525904">
                  <a:moveTo>
                    <a:pt x="0" y="1525524"/>
                  </a:moveTo>
                  <a:lnTo>
                    <a:pt x="5015484" y="1525524"/>
                  </a:lnTo>
                  <a:lnTo>
                    <a:pt x="5015484" y="0"/>
                  </a:lnTo>
                  <a:lnTo>
                    <a:pt x="0" y="0"/>
                  </a:lnTo>
                  <a:lnTo>
                    <a:pt x="0" y="1525524"/>
                  </a:lnTo>
                  <a:close/>
                </a:path>
              </a:pathLst>
            </a:custGeom>
            <a:ln w="25908">
              <a:noFill/>
            </a:ln>
          </p:spPr>
          <p:txBody>
            <a:bodyPr wrap="square" lIns="0" tIns="0" rIns="0" bIns="0" rtlCol="0"/>
            <a:lstStyle/>
            <a:p>
              <a:endParaRPr/>
            </a:p>
          </p:txBody>
        </p:sp>
      </p:grpSp>
      <p:sp>
        <p:nvSpPr>
          <p:cNvPr id="17" name="object 17"/>
          <p:cNvSpPr txBox="1"/>
          <p:nvPr/>
        </p:nvSpPr>
        <p:spPr>
          <a:xfrm>
            <a:off x="512775" y="3199257"/>
            <a:ext cx="4857750" cy="150811"/>
          </a:xfrm>
          <a:prstGeom prst="rect">
            <a:avLst/>
          </a:prstGeom>
        </p:spPr>
        <p:txBody>
          <a:bodyPr vert="horz" wrap="square" lIns="0" tIns="19050" rIns="0" bIns="0" rtlCol="0">
            <a:spAutoFit/>
          </a:bodyPr>
          <a:lstStyle/>
          <a:p>
            <a:pPr marL="12700" marR="5080">
              <a:lnSpc>
                <a:spcPct val="95200"/>
              </a:lnSpc>
              <a:spcBef>
                <a:spcPts val="150"/>
              </a:spcBef>
            </a:pPr>
            <a:r>
              <a:rPr lang="fr-FR" sz="900" b="0" dirty="0">
                <a:solidFill>
                  <a:srgbClr val="FFFFFF"/>
                </a:solidFill>
                <a:latin typeface="Typo Quik Light Demo"/>
                <a:cs typeface="Typo Quik Light Demo"/>
              </a:rPr>
              <a:t>Texte</a:t>
            </a:r>
            <a:endParaRPr sz="900" dirty="0">
              <a:latin typeface="Typo Quik Light Demo"/>
              <a:cs typeface="Typo Quik Light Demo"/>
            </a:endParaRPr>
          </a:p>
        </p:txBody>
      </p:sp>
      <p:pic>
        <p:nvPicPr>
          <p:cNvPr id="18" name="object 17">
            <a:extLst>
              <a:ext uri="{FF2B5EF4-FFF2-40B4-BE49-F238E27FC236}">
                <a16:creationId xmlns:a16="http://schemas.microsoft.com/office/drawing/2014/main" id="{35C18E68-D70B-D5F2-4CAC-5BE941790DFF}"/>
              </a:ext>
            </a:extLst>
          </p:cNvPr>
          <p:cNvPicPr/>
          <p:nvPr/>
        </p:nvPicPr>
        <p:blipFill>
          <a:blip r:embed="rId3" cstate="print">
            <a:extLst>
              <a:ext uri="{28A0092B-C50C-407E-A947-70E740481C1C}">
                <a14:useLocalDpi xmlns:a14="http://schemas.microsoft.com/office/drawing/2010/main" val="0"/>
              </a:ext>
            </a:extLst>
          </a:blip>
          <a:srcRect/>
          <a:stretch/>
        </p:blipFill>
        <p:spPr>
          <a:xfrm>
            <a:off x="7010400" y="4358476"/>
            <a:ext cx="1901573" cy="763937"/>
          </a:xfrm>
          <a:prstGeom prst="rect">
            <a:avLst/>
          </a:prstGeom>
        </p:spPr>
      </p:pic>
      <p:pic>
        <p:nvPicPr>
          <p:cNvPr id="20" name="Image 19">
            <a:extLst>
              <a:ext uri="{FF2B5EF4-FFF2-40B4-BE49-F238E27FC236}">
                <a16:creationId xmlns:a16="http://schemas.microsoft.com/office/drawing/2014/main" id="{FE9F6D39-CAAE-306E-AF9D-212D452580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775" y="4391024"/>
            <a:ext cx="1397959" cy="668275"/>
          </a:xfrm>
          <a:prstGeom prst="rect">
            <a:avLst/>
          </a:prstGeom>
        </p:spPr>
      </p:pic>
      <p:pic>
        <p:nvPicPr>
          <p:cNvPr id="2" name="Image 1" descr="Une image contenant texte, Police, Graphique, logo&#10;&#10;Description générée automatiquement">
            <a:extLst>
              <a:ext uri="{FF2B5EF4-FFF2-40B4-BE49-F238E27FC236}">
                <a16:creationId xmlns:a16="http://schemas.microsoft.com/office/drawing/2014/main" id="{0ADC6CD1-4B3D-49B1-C161-D155D86413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1789" y="757285"/>
            <a:ext cx="1020056" cy="1020056"/>
          </a:xfrm>
          <a:prstGeom prst="rect">
            <a:avLst/>
          </a:prstGeom>
        </p:spPr>
      </p:pic>
      <p:sp>
        <p:nvSpPr>
          <p:cNvPr id="7" name="ZoneTexte 6">
            <a:extLst>
              <a:ext uri="{FF2B5EF4-FFF2-40B4-BE49-F238E27FC236}">
                <a16:creationId xmlns:a16="http://schemas.microsoft.com/office/drawing/2014/main" id="{340151C3-C484-3AA6-1B04-BA813C741B29}"/>
              </a:ext>
            </a:extLst>
          </p:cNvPr>
          <p:cNvSpPr txBox="1"/>
          <p:nvPr/>
        </p:nvSpPr>
        <p:spPr>
          <a:xfrm>
            <a:off x="553178" y="1747396"/>
            <a:ext cx="7752621" cy="2215991"/>
          </a:xfrm>
          <a:prstGeom prst="rect">
            <a:avLst/>
          </a:prstGeom>
          <a:noFill/>
        </p:spPr>
        <p:txBody>
          <a:bodyPr wrap="square" rtlCol="0">
            <a:spAutoFit/>
          </a:bodyPr>
          <a:lstStyle/>
          <a:p>
            <a:pPr marL="285750" indent="-285750">
              <a:buClr>
                <a:srgbClr val="EC6643"/>
              </a:buClr>
              <a:buFont typeface="Courier New" panose="02070309020205020404" pitchFamily="49" charset="0"/>
              <a:buChar char="o"/>
            </a:pPr>
            <a:r>
              <a:rPr lang="fr-FR" sz="2000" dirty="0">
                <a:latin typeface="Typo Quik"/>
              </a:rPr>
              <a:t>Médecine du travail</a:t>
            </a:r>
          </a:p>
          <a:p>
            <a:pPr marL="285750" indent="-285750">
              <a:buClr>
                <a:srgbClr val="EC6643"/>
              </a:buClr>
              <a:buFont typeface="Courier New" panose="02070309020205020404" pitchFamily="49" charset="0"/>
              <a:buChar char="o"/>
            </a:pPr>
            <a:r>
              <a:rPr lang="fr-FR" sz="2000" dirty="0">
                <a:latin typeface="Typo Quik"/>
              </a:rPr>
              <a:t>Intervenants sur les risques professionnels : IPRP - ARACT et INRS </a:t>
            </a:r>
          </a:p>
          <a:p>
            <a:pPr marL="285750" indent="-285750">
              <a:buClr>
                <a:srgbClr val="EC6643"/>
              </a:buClr>
              <a:buFont typeface="Courier New" panose="02070309020205020404" pitchFamily="49" charset="0"/>
              <a:buChar char="o"/>
            </a:pPr>
            <a:r>
              <a:rPr lang="fr-FR" sz="2000" dirty="0">
                <a:latin typeface="Typo Quik"/>
              </a:rPr>
              <a:t>Intervenants spécialisés ( égalité – RSE- Violences Sexistes et Sexuelles…) et associations d’accompagnement spécialisées</a:t>
            </a:r>
          </a:p>
          <a:p>
            <a:pPr marL="285750" indent="-285750">
              <a:buClr>
                <a:srgbClr val="EC6643"/>
              </a:buClr>
              <a:buFont typeface="Courier New" panose="02070309020205020404" pitchFamily="49" charset="0"/>
              <a:buChar char="o"/>
            </a:pPr>
            <a:r>
              <a:rPr lang="fr-FR" sz="2000" dirty="0">
                <a:latin typeface="Typo Quik"/>
              </a:rPr>
              <a:t>Inspection du travail</a:t>
            </a:r>
          </a:p>
          <a:p>
            <a:pPr marL="285750" indent="-285750">
              <a:buClr>
                <a:srgbClr val="EC6643"/>
              </a:buClr>
              <a:buFont typeface="Courier New" panose="02070309020205020404" pitchFamily="49" charset="0"/>
              <a:buChar char="o"/>
            </a:pPr>
            <a:r>
              <a:rPr lang="fr-FR" sz="2000" dirty="0">
                <a:latin typeface="Typo Quik"/>
              </a:rPr>
              <a:t>CARSAT – MSA – OPP BTP</a:t>
            </a:r>
          </a:p>
          <a:p>
            <a:endParaRPr lang="fr-FR" dirty="0"/>
          </a:p>
        </p:txBody>
      </p:sp>
    </p:spTree>
    <p:extLst>
      <p:ext uri="{BB962C8B-B14F-4D97-AF65-F5344CB8AC3E}">
        <p14:creationId xmlns:p14="http://schemas.microsoft.com/office/powerpoint/2010/main" val="2130207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3560126" y="4725162"/>
            <a:ext cx="2758440" cy="423781"/>
          </a:xfrm>
          <a:custGeom>
            <a:avLst/>
            <a:gdLst/>
            <a:ahLst/>
            <a:cxnLst/>
            <a:rect l="l" t="t" r="r" b="b"/>
            <a:pathLst>
              <a:path w="2758440" h="498475">
                <a:moveTo>
                  <a:pt x="0" y="498347"/>
                </a:moveTo>
                <a:lnTo>
                  <a:pt x="2758440" y="498347"/>
                </a:lnTo>
                <a:lnTo>
                  <a:pt x="2758440" y="0"/>
                </a:lnTo>
                <a:lnTo>
                  <a:pt x="0" y="0"/>
                </a:lnTo>
                <a:lnTo>
                  <a:pt x="0" y="498347"/>
                </a:lnTo>
                <a:close/>
              </a:path>
            </a:pathLst>
          </a:custGeom>
          <a:solidFill>
            <a:srgbClr val="EFB45E">
              <a:alpha val="40000"/>
            </a:srgbClr>
          </a:solidFill>
        </p:spPr>
        <p:txBody>
          <a:bodyPr wrap="square" lIns="0" tIns="0" rIns="0" bIns="0" rtlCol="0"/>
          <a:lstStyle/>
          <a:p>
            <a:endParaRPr/>
          </a:p>
        </p:txBody>
      </p:sp>
      <p:sp>
        <p:nvSpPr>
          <p:cNvPr id="6" name="object 6"/>
          <p:cNvSpPr/>
          <p:nvPr/>
        </p:nvSpPr>
        <p:spPr>
          <a:xfrm>
            <a:off x="435102" y="761"/>
            <a:ext cx="2758440" cy="3175"/>
          </a:xfrm>
          <a:custGeom>
            <a:avLst/>
            <a:gdLst/>
            <a:ahLst/>
            <a:cxnLst/>
            <a:rect l="l" t="t" r="r" b="b"/>
            <a:pathLst>
              <a:path w="2758440" h="3175">
                <a:moveTo>
                  <a:pt x="0" y="3048"/>
                </a:moveTo>
                <a:lnTo>
                  <a:pt x="2758440" y="3048"/>
                </a:lnTo>
                <a:lnTo>
                  <a:pt x="2758440" y="0"/>
                </a:lnTo>
                <a:lnTo>
                  <a:pt x="0" y="0"/>
                </a:lnTo>
                <a:lnTo>
                  <a:pt x="0" y="3048"/>
                </a:lnTo>
                <a:close/>
              </a:path>
            </a:pathLst>
          </a:custGeom>
          <a:solidFill>
            <a:srgbClr val="D9E9E9"/>
          </a:solidFill>
        </p:spPr>
        <p:txBody>
          <a:bodyPr wrap="square" lIns="0" tIns="0" rIns="0" bIns="0" rtlCol="0"/>
          <a:lstStyle/>
          <a:p>
            <a:endParaRPr/>
          </a:p>
        </p:txBody>
      </p:sp>
      <p:sp>
        <p:nvSpPr>
          <p:cNvPr id="8" name="object 8"/>
          <p:cNvSpPr txBox="1">
            <a:spLocks noGrp="1"/>
          </p:cNvSpPr>
          <p:nvPr>
            <p:ph type="title"/>
          </p:nvPr>
        </p:nvSpPr>
        <p:spPr>
          <a:xfrm>
            <a:off x="1371600" y="738408"/>
            <a:ext cx="5456453" cy="443070"/>
          </a:xfrm>
          <a:prstGeom prst="rect">
            <a:avLst/>
          </a:prstGeom>
        </p:spPr>
        <p:txBody>
          <a:bodyPr vert="horz" wrap="square" lIns="0" tIns="12065" rIns="0" bIns="0" rtlCol="0">
            <a:spAutoFit/>
          </a:bodyPr>
          <a:lstStyle/>
          <a:p>
            <a:pPr marL="12700">
              <a:lnSpc>
                <a:spcPct val="100000"/>
              </a:lnSpc>
              <a:spcBef>
                <a:spcPts val="95"/>
              </a:spcBef>
            </a:pPr>
            <a:r>
              <a:rPr lang="fr-FR" sz="2800" spc="-10" dirty="0">
                <a:solidFill>
                  <a:srgbClr val="EC6643"/>
                </a:solidFill>
                <a:latin typeface="Typo Quik"/>
                <a:cs typeface="Typo Quik"/>
              </a:rPr>
              <a:t>QVT &amp; Egalité: des atouts ! </a:t>
            </a:r>
            <a:endParaRPr sz="2800" dirty="0">
              <a:solidFill>
                <a:srgbClr val="EC6643"/>
              </a:solidFill>
              <a:latin typeface="Typo Quik"/>
              <a:cs typeface="Typo Quik"/>
            </a:endParaRPr>
          </a:p>
        </p:txBody>
      </p:sp>
      <p:grpSp>
        <p:nvGrpSpPr>
          <p:cNvPr id="9" name="object 9"/>
          <p:cNvGrpSpPr/>
          <p:nvPr/>
        </p:nvGrpSpPr>
        <p:grpSpPr>
          <a:xfrm>
            <a:off x="762" y="3809"/>
            <a:ext cx="9144000" cy="4642485"/>
            <a:chOff x="762" y="3809"/>
            <a:chExt cx="9144000" cy="4642485"/>
          </a:xfrm>
        </p:grpSpPr>
        <p:sp>
          <p:nvSpPr>
            <p:cNvPr id="10" name="object 10"/>
            <p:cNvSpPr/>
            <p:nvPr/>
          </p:nvSpPr>
          <p:spPr>
            <a:xfrm>
              <a:off x="762" y="3809"/>
              <a:ext cx="9144000" cy="622300"/>
            </a:xfrm>
            <a:custGeom>
              <a:avLst/>
              <a:gdLst/>
              <a:ahLst/>
              <a:cxnLst/>
              <a:rect l="l" t="t" r="r" b="b"/>
              <a:pathLst>
                <a:path w="9144000" h="622300">
                  <a:moveTo>
                    <a:pt x="9144000" y="0"/>
                  </a:moveTo>
                  <a:lnTo>
                    <a:pt x="0" y="0"/>
                  </a:lnTo>
                  <a:lnTo>
                    <a:pt x="0" y="621791"/>
                  </a:lnTo>
                  <a:lnTo>
                    <a:pt x="9144000" y="621791"/>
                  </a:lnTo>
                  <a:lnTo>
                    <a:pt x="9144000" y="0"/>
                  </a:lnTo>
                  <a:close/>
                </a:path>
              </a:pathLst>
            </a:custGeom>
            <a:solidFill>
              <a:srgbClr val="EC6643"/>
            </a:solidFill>
            <a:ln>
              <a:noFill/>
            </a:ln>
          </p:spPr>
          <p:txBody>
            <a:bodyPr wrap="square" lIns="0" tIns="0" rIns="0" bIns="0" rtlCol="0"/>
            <a:lstStyle/>
            <a:p>
              <a:endParaRPr/>
            </a:p>
          </p:txBody>
        </p:sp>
        <p:sp>
          <p:nvSpPr>
            <p:cNvPr id="11" name="object 11"/>
            <p:cNvSpPr/>
            <p:nvPr/>
          </p:nvSpPr>
          <p:spPr>
            <a:xfrm>
              <a:off x="762" y="3809"/>
              <a:ext cx="9144000" cy="622300"/>
            </a:xfrm>
            <a:custGeom>
              <a:avLst/>
              <a:gdLst/>
              <a:ahLst/>
              <a:cxnLst/>
              <a:rect l="l" t="t" r="r" b="b"/>
              <a:pathLst>
                <a:path w="9144000" h="622300">
                  <a:moveTo>
                    <a:pt x="0" y="621791"/>
                  </a:moveTo>
                  <a:lnTo>
                    <a:pt x="9144000" y="621791"/>
                  </a:lnTo>
                  <a:lnTo>
                    <a:pt x="9144000" y="0"/>
                  </a:lnTo>
                  <a:lnTo>
                    <a:pt x="0" y="0"/>
                  </a:lnTo>
                  <a:lnTo>
                    <a:pt x="0" y="621791"/>
                  </a:lnTo>
                  <a:close/>
                </a:path>
              </a:pathLst>
            </a:custGeom>
            <a:ln w="25908">
              <a:noFill/>
            </a:ln>
          </p:spPr>
          <p:txBody>
            <a:bodyPr wrap="square" lIns="0" tIns="0" rIns="0" bIns="0" rtlCol="0"/>
            <a:lstStyle/>
            <a:p>
              <a:endParaRPr/>
            </a:p>
          </p:txBody>
        </p:sp>
        <p:sp>
          <p:nvSpPr>
            <p:cNvPr id="12" name="object 12"/>
            <p:cNvSpPr/>
            <p:nvPr/>
          </p:nvSpPr>
          <p:spPr>
            <a:xfrm>
              <a:off x="762" y="461010"/>
              <a:ext cx="853440" cy="381000"/>
            </a:xfrm>
            <a:custGeom>
              <a:avLst/>
              <a:gdLst/>
              <a:ahLst/>
              <a:cxnLst/>
              <a:rect l="l" t="t" r="r" b="b"/>
              <a:pathLst>
                <a:path w="853440" h="381000">
                  <a:moveTo>
                    <a:pt x="853440" y="0"/>
                  </a:moveTo>
                  <a:lnTo>
                    <a:pt x="0" y="0"/>
                  </a:lnTo>
                  <a:lnTo>
                    <a:pt x="0" y="381000"/>
                  </a:lnTo>
                  <a:lnTo>
                    <a:pt x="853440" y="381000"/>
                  </a:lnTo>
                  <a:lnTo>
                    <a:pt x="853440" y="0"/>
                  </a:lnTo>
                  <a:close/>
                </a:path>
              </a:pathLst>
            </a:custGeom>
            <a:solidFill>
              <a:srgbClr val="EFB45E"/>
            </a:solidFill>
            <a:ln>
              <a:noFill/>
            </a:ln>
          </p:spPr>
          <p:txBody>
            <a:bodyPr wrap="square" lIns="0" tIns="0" rIns="0" bIns="0" rtlCol="0"/>
            <a:lstStyle/>
            <a:p>
              <a:endParaRPr dirty="0"/>
            </a:p>
          </p:txBody>
        </p:sp>
        <p:sp>
          <p:nvSpPr>
            <p:cNvPr id="15" name="object 15"/>
            <p:cNvSpPr/>
            <p:nvPr/>
          </p:nvSpPr>
          <p:spPr>
            <a:xfrm>
              <a:off x="435102" y="3120389"/>
              <a:ext cx="5015865" cy="1525905"/>
            </a:xfrm>
            <a:custGeom>
              <a:avLst/>
              <a:gdLst/>
              <a:ahLst/>
              <a:cxnLst/>
              <a:rect l="l" t="t" r="r" b="b"/>
              <a:pathLst>
                <a:path w="5015865" h="1525904">
                  <a:moveTo>
                    <a:pt x="0" y="1525524"/>
                  </a:moveTo>
                  <a:lnTo>
                    <a:pt x="5015484" y="1525524"/>
                  </a:lnTo>
                  <a:lnTo>
                    <a:pt x="5015484" y="0"/>
                  </a:lnTo>
                  <a:lnTo>
                    <a:pt x="0" y="0"/>
                  </a:lnTo>
                  <a:lnTo>
                    <a:pt x="0" y="1525524"/>
                  </a:lnTo>
                  <a:close/>
                </a:path>
              </a:pathLst>
            </a:custGeom>
            <a:ln w="25908">
              <a:noFill/>
            </a:ln>
          </p:spPr>
          <p:txBody>
            <a:bodyPr wrap="square" lIns="0" tIns="0" rIns="0" bIns="0" rtlCol="0"/>
            <a:lstStyle/>
            <a:p>
              <a:endParaRPr/>
            </a:p>
          </p:txBody>
        </p:sp>
      </p:grpSp>
      <p:sp>
        <p:nvSpPr>
          <p:cNvPr id="17" name="object 17"/>
          <p:cNvSpPr txBox="1"/>
          <p:nvPr/>
        </p:nvSpPr>
        <p:spPr>
          <a:xfrm>
            <a:off x="512775" y="3199257"/>
            <a:ext cx="4857750" cy="150811"/>
          </a:xfrm>
          <a:prstGeom prst="rect">
            <a:avLst/>
          </a:prstGeom>
        </p:spPr>
        <p:txBody>
          <a:bodyPr vert="horz" wrap="square" lIns="0" tIns="19050" rIns="0" bIns="0" rtlCol="0">
            <a:spAutoFit/>
          </a:bodyPr>
          <a:lstStyle/>
          <a:p>
            <a:pPr marL="12700" marR="5080">
              <a:lnSpc>
                <a:spcPct val="95200"/>
              </a:lnSpc>
              <a:spcBef>
                <a:spcPts val="150"/>
              </a:spcBef>
            </a:pPr>
            <a:r>
              <a:rPr lang="fr-FR" sz="900" b="0" dirty="0">
                <a:solidFill>
                  <a:srgbClr val="FFFFFF"/>
                </a:solidFill>
                <a:latin typeface="Typo Quik Light Demo"/>
                <a:cs typeface="Typo Quik Light Demo"/>
              </a:rPr>
              <a:t>Texte</a:t>
            </a:r>
            <a:endParaRPr sz="900" dirty="0">
              <a:latin typeface="Typo Quik Light Demo"/>
              <a:cs typeface="Typo Quik Light Demo"/>
            </a:endParaRPr>
          </a:p>
        </p:txBody>
      </p:sp>
      <p:pic>
        <p:nvPicPr>
          <p:cNvPr id="18" name="object 17">
            <a:extLst>
              <a:ext uri="{FF2B5EF4-FFF2-40B4-BE49-F238E27FC236}">
                <a16:creationId xmlns:a16="http://schemas.microsoft.com/office/drawing/2014/main" id="{35C18E68-D70B-D5F2-4CAC-5BE941790DFF}"/>
              </a:ext>
            </a:extLst>
          </p:cNvPr>
          <p:cNvPicPr/>
          <p:nvPr/>
        </p:nvPicPr>
        <p:blipFill>
          <a:blip r:embed="rId2" cstate="print">
            <a:extLst>
              <a:ext uri="{28A0092B-C50C-407E-A947-70E740481C1C}">
                <a14:useLocalDpi xmlns:a14="http://schemas.microsoft.com/office/drawing/2010/main" val="0"/>
              </a:ext>
            </a:extLst>
          </a:blip>
          <a:srcRect/>
          <a:stretch/>
        </p:blipFill>
        <p:spPr>
          <a:xfrm>
            <a:off x="7010400" y="4358476"/>
            <a:ext cx="1901573" cy="763937"/>
          </a:xfrm>
          <a:prstGeom prst="rect">
            <a:avLst/>
          </a:prstGeom>
        </p:spPr>
      </p:pic>
      <p:pic>
        <p:nvPicPr>
          <p:cNvPr id="20" name="Image 19">
            <a:extLst>
              <a:ext uri="{FF2B5EF4-FFF2-40B4-BE49-F238E27FC236}">
                <a16:creationId xmlns:a16="http://schemas.microsoft.com/office/drawing/2014/main" id="{FE9F6D39-CAAE-306E-AF9D-212D452580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059" y="4391024"/>
            <a:ext cx="1397959" cy="668275"/>
          </a:xfrm>
          <a:prstGeom prst="rect">
            <a:avLst/>
          </a:prstGeom>
        </p:spPr>
      </p:pic>
      <p:pic>
        <p:nvPicPr>
          <p:cNvPr id="2" name="Image 1" descr="Une image contenant texte, Police, Graphique, logo&#10;&#10;Description générée automatiquement">
            <a:extLst>
              <a:ext uri="{FF2B5EF4-FFF2-40B4-BE49-F238E27FC236}">
                <a16:creationId xmlns:a16="http://schemas.microsoft.com/office/drawing/2014/main" id="{0ADC6CD1-4B3D-49B1-C161-D155D86413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638" y="727414"/>
            <a:ext cx="1020056" cy="1020056"/>
          </a:xfrm>
          <a:prstGeom prst="rect">
            <a:avLst/>
          </a:prstGeom>
        </p:spPr>
      </p:pic>
      <p:sp>
        <p:nvSpPr>
          <p:cNvPr id="4" name="ZoneTexte 3">
            <a:extLst>
              <a:ext uri="{FF2B5EF4-FFF2-40B4-BE49-F238E27FC236}">
                <a16:creationId xmlns:a16="http://schemas.microsoft.com/office/drawing/2014/main" id="{340A87CE-134A-E157-FE2F-E676AAC0B516}"/>
              </a:ext>
            </a:extLst>
          </p:cNvPr>
          <p:cNvSpPr txBox="1"/>
          <p:nvPr/>
        </p:nvSpPr>
        <p:spPr>
          <a:xfrm>
            <a:off x="462350" y="1366062"/>
            <a:ext cx="7733505" cy="3508653"/>
          </a:xfrm>
          <a:prstGeom prst="rect">
            <a:avLst/>
          </a:prstGeom>
          <a:noFill/>
        </p:spPr>
        <p:txBody>
          <a:bodyPr wrap="square" rtlCol="0">
            <a:spAutoFit/>
          </a:bodyPr>
          <a:lstStyle/>
          <a:p>
            <a:pPr marL="285750" indent="-285750">
              <a:buClr>
                <a:srgbClr val="EC6643"/>
              </a:buClr>
              <a:buFont typeface="Courier New" panose="02070309020205020404" pitchFamily="49" charset="0"/>
              <a:buChar char="o"/>
            </a:pPr>
            <a:r>
              <a:rPr lang="fr-FR" sz="1600" dirty="0">
                <a:latin typeface="Typo Quik"/>
              </a:rPr>
              <a:t>Levier de performance car génère des effets positifs chez les salarié-e-s:</a:t>
            </a:r>
            <a:r>
              <a:rPr lang="fr-FR" sz="1400" dirty="0">
                <a:latin typeface="Typo Quik"/>
              </a:rPr>
              <a:t> (motivation, efficience des collectifs de travail et réduction des « petits absentéismes )</a:t>
            </a:r>
          </a:p>
          <a:p>
            <a:pPr marL="285750" indent="-285750">
              <a:buClr>
                <a:srgbClr val="EC6643"/>
              </a:buClr>
              <a:buFont typeface="Courier New" panose="02070309020205020404" pitchFamily="49" charset="0"/>
              <a:buChar char="o"/>
            </a:pPr>
            <a:endParaRPr lang="fr-FR" sz="1400" dirty="0">
              <a:latin typeface="Typo Quik"/>
            </a:endParaRPr>
          </a:p>
          <a:p>
            <a:pPr marL="285750" indent="-285750">
              <a:buClr>
                <a:srgbClr val="EC6643"/>
              </a:buClr>
              <a:buFont typeface="Courier New" panose="02070309020205020404" pitchFamily="49" charset="0"/>
              <a:buChar char="o"/>
            </a:pPr>
            <a:r>
              <a:rPr lang="fr-FR" sz="1600" dirty="0">
                <a:latin typeface="Typo Quik"/>
              </a:rPr>
              <a:t>Répond aux nouvelles attentes des salarié-e-s quant à la valeur travail et la place de celui-ci </a:t>
            </a:r>
          </a:p>
          <a:p>
            <a:pPr marL="285750" indent="-285750">
              <a:buClr>
                <a:srgbClr val="EC6643"/>
              </a:buClr>
              <a:buFont typeface="Courier New" panose="02070309020205020404" pitchFamily="49" charset="0"/>
              <a:buChar char="o"/>
            </a:pPr>
            <a:endParaRPr lang="fr-FR" sz="1600" dirty="0">
              <a:latin typeface="Typo Quik"/>
            </a:endParaRPr>
          </a:p>
          <a:p>
            <a:pPr marL="285750" indent="-285750">
              <a:buClr>
                <a:srgbClr val="EC6643"/>
              </a:buClr>
              <a:buFont typeface="Courier New" panose="02070309020205020404" pitchFamily="49" charset="0"/>
              <a:buChar char="o"/>
            </a:pPr>
            <a:r>
              <a:rPr lang="fr-FR" sz="1600" dirty="0">
                <a:latin typeface="Typo Quik"/>
              </a:rPr>
              <a:t>Répond aux attentes des nouvelles structures familiales et de la place des pères</a:t>
            </a:r>
          </a:p>
          <a:p>
            <a:pPr marL="285750" indent="-285750">
              <a:buClr>
                <a:srgbClr val="EC6643"/>
              </a:buClr>
              <a:buFont typeface="Courier New" panose="02070309020205020404" pitchFamily="49" charset="0"/>
              <a:buChar char="o"/>
            </a:pPr>
            <a:endParaRPr lang="fr-FR" sz="1600" dirty="0">
              <a:latin typeface="Typo Quik"/>
            </a:endParaRPr>
          </a:p>
          <a:p>
            <a:pPr marL="285750" indent="-285750">
              <a:buClr>
                <a:srgbClr val="EC6643"/>
              </a:buClr>
              <a:buFont typeface="Courier New" panose="02070309020205020404" pitchFamily="49" charset="0"/>
              <a:buChar char="o"/>
            </a:pPr>
            <a:r>
              <a:rPr lang="fr-FR" sz="1600" dirty="0">
                <a:latin typeface="Typo Quik"/>
              </a:rPr>
              <a:t>Répond aux enjeux démographiques de la prise en charge des ascendants</a:t>
            </a:r>
          </a:p>
          <a:p>
            <a:pPr marL="285750" indent="-285750">
              <a:buClr>
                <a:srgbClr val="EC6643"/>
              </a:buClr>
              <a:buFont typeface="Courier New" panose="02070309020205020404" pitchFamily="49" charset="0"/>
              <a:buChar char="o"/>
            </a:pPr>
            <a:endParaRPr lang="fr-FR" sz="1600" dirty="0">
              <a:latin typeface="Typo Quik"/>
            </a:endParaRPr>
          </a:p>
          <a:p>
            <a:pPr marL="285750" indent="-285750">
              <a:buClr>
                <a:srgbClr val="EC6643"/>
              </a:buClr>
              <a:buFont typeface="Courier New" panose="02070309020205020404" pitchFamily="49" charset="0"/>
              <a:buChar char="o"/>
            </a:pPr>
            <a:r>
              <a:rPr lang="fr-FR" sz="1600" dirty="0">
                <a:latin typeface="Typo Quik"/>
              </a:rPr>
              <a:t>Répond aux exigences QVT &amp; RSE  </a:t>
            </a:r>
          </a:p>
          <a:p>
            <a:pPr marL="285750" indent="-285750">
              <a:buFont typeface="Wingdings" panose="05000000000000000000" pitchFamily="2" charset="2"/>
              <a:buChar char="Ø"/>
            </a:pPr>
            <a:endParaRPr lang="fr-FR" sz="1600" dirty="0">
              <a:latin typeface="Typo Quik"/>
            </a:endParaRPr>
          </a:p>
          <a:p>
            <a:pPr algn="ctr"/>
            <a:r>
              <a:rPr lang="fr-FR" sz="1600" dirty="0">
                <a:latin typeface="Typo Quik"/>
              </a:rPr>
              <a:t>CHAUSSEZ VOS LUNETTES DE GENRE ! </a:t>
            </a:r>
          </a:p>
          <a:p>
            <a:endParaRPr lang="fr-FR" dirty="0"/>
          </a:p>
        </p:txBody>
      </p:sp>
    </p:spTree>
    <p:extLst>
      <p:ext uri="{BB962C8B-B14F-4D97-AF65-F5344CB8AC3E}">
        <p14:creationId xmlns:p14="http://schemas.microsoft.com/office/powerpoint/2010/main" val="89626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62" y="3809"/>
            <a:ext cx="9144000" cy="5140452"/>
            <a:chOff x="762" y="3809"/>
            <a:chExt cx="9144000" cy="5140452"/>
          </a:xfrm>
        </p:grpSpPr>
        <p:sp>
          <p:nvSpPr>
            <p:cNvPr id="3" name="object 3"/>
            <p:cNvSpPr/>
            <p:nvPr/>
          </p:nvSpPr>
          <p:spPr>
            <a:xfrm>
              <a:off x="4927854" y="3809"/>
              <a:ext cx="3653154" cy="5139690"/>
            </a:xfrm>
            <a:custGeom>
              <a:avLst/>
              <a:gdLst/>
              <a:ahLst/>
              <a:cxnLst/>
              <a:rect l="l" t="t" r="r" b="b"/>
              <a:pathLst>
                <a:path w="3653154" h="5139690">
                  <a:moveTo>
                    <a:pt x="3653028" y="0"/>
                  </a:moveTo>
                  <a:lnTo>
                    <a:pt x="0" y="0"/>
                  </a:lnTo>
                  <a:lnTo>
                    <a:pt x="0" y="5139688"/>
                  </a:lnTo>
                  <a:lnTo>
                    <a:pt x="3653028" y="5139688"/>
                  </a:lnTo>
                  <a:lnTo>
                    <a:pt x="3653028" y="0"/>
                  </a:lnTo>
                  <a:close/>
                </a:path>
              </a:pathLst>
            </a:custGeom>
            <a:solidFill>
              <a:srgbClr val="EFB45E">
                <a:alpha val="40000"/>
              </a:srgbClr>
            </a:solidFill>
          </p:spPr>
          <p:txBody>
            <a:bodyPr wrap="square" lIns="0" tIns="0" rIns="0" bIns="0" rtlCol="0"/>
            <a:lstStyle/>
            <a:p>
              <a:endParaRPr/>
            </a:p>
          </p:txBody>
        </p:sp>
        <p:sp>
          <p:nvSpPr>
            <p:cNvPr id="5" name="object 5"/>
            <p:cNvSpPr/>
            <p:nvPr/>
          </p:nvSpPr>
          <p:spPr>
            <a:xfrm>
              <a:off x="587502" y="4763261"/>
              <a:ext cx="4998720" cy="381000"/>
            </a:xfrm>
            <a:custGeom>
              <a:avLst/>
              <a:gdLst/>
              <a:ahLst/>
              <a:cxnLst/>
              <a:rect l="l" t="t" r="r" b="b"/>
              <a:pathLst>
                <a:path w="4998720" h="381000">
                  <a:moveTo>
                    <a:pt x="4998720" y="0"/>
                  </a:moveTo>
                  <a:lnTo>
                    <a:pt x="0" y="0"/>
                  </a:lnTo>
                  <a:lnTo>
                    <a:pt x="0" y="380999"/>
                  </a:lnTo>
                  <a:lnTo>
                    <a:pt x="4998720" y="380999"/>
                  </a:lnTo>
                  <a:lnTo>
                    <a:pt x="4998720" y="0"/>
                  </a:lnTo>
                  <a:close/>
                </a:path>
              </a:pathLst>
            </a:custGeom>
            <a:solidFill>
              <a:srgbClr val="EC6643"/>
            </a:solidFill>
          </p:spPr>
          <p:txBody>
            <a:bodyPr wrap="square" lIns="0" tIns="0" rIns="0" bIns="0" rtlCol="0"/>
            <a:lstStyle/>
            <a:p>
              <a:endParaRPr/>
            </a:p>
          </p:txBody>
        </p:sp>
        <p:sp>
          <p:nvSpPr>
            <p:cNvPr id="7" name="object 7"/>
            <p:cNvSpPr/>
            <p:nvPr/>
          </p:nvSpPr>
          <p:spPr>
            <a:xfrm>
              <a:off x="762" y="4092702"/>
              <a:ext cx="853440" cy="381000"/>
            </a:xfrm>
            <a:custGeom>
              <a:avLst/>
              <a:gdLst/>
              <a:ahLst/>
              <a:cxnLst/>
              <a:rect l="l" t="t" r="r" b="b"/>
              <a:pathLst>
                <a:path w="853440" h="381000">
                  <a:moveTo>
                    <a:pt x="853440" y="0"/>
                  </a:moveTo>
                  <a:lnTo>
                    <a:pt x="0" y="0"/>
                  </a:lnTo>
                  <a:lnTo>
                    <a:pt x="0" y="381000"/>
                  </a:lnTo>
                  <a:lnTo>
                    <a:pt x="853440" y="381000"/>
                  </a:lnTo>
                  <a:lnTo>
                    <a:pt x="853440" y="0"/>
                  </a:lnTo>
                  <a:close/>
                </a:path>
              </a:pathLst>
            </a:custGeom>
            <a:solidFill>
              <a:srgbClr val="EFB45E"/>
            </a:solidFill>
          </p:spPr>
          <p:txBody>
            <a:bodyPr wrap="square" lIns="0" tIns="0" rIns="0" bIns="0" rtlCol="0"/>
            <a:lstStyle/>
            <a:p>
              <a:endParaRPr/>
            </a:p>
          </p:txBody>
        </p:sp>
        <p:sp>
          <p:nvSpPr>
            <p:cNvPr id="9" name="object 9"/>
            <p:cNvSpPr/>
            <p:nvPr/>
          </p:nvSpPr>
          <p:spPr>
            <a:xfrm>
              <a:off x="7354062" y="3810"/>
              <a:ext cx="1790700" cy="622300"/>
            </a:xfrm>
            <a:custGeom>
              <a:avLst/>
              <a:gdLst/>
              <a:ahLst/>
              <a:cxnLst/>
              <a:rect l="l" t="t" r="r" b="b"/>
              <a:pathLst>
                <a:path w="1790700" h="622300">
                  <a:moveTo>
                    <a:pt x="1790700" y="0"/>
                  </a:moveTo>
                  <a:lnTo>
                    <a:pt x="0" y="0"/>
                  </a:lnTo>
                  <a:lnTo>
                    <a:pt x="0" y="621791"/>
                  </a:lnTo>
                  <a:lnTo>
                    <a:pt x="1790700" y="621791"/>
                  </a:lnTo>
                  <a:lnTo>
                    <a:pt x="1790700" y="0"/>
                  </a:lnTo>
                  <a:close/>
                </a:path>
              </a:pathLst>
            </a:custGeom>
            <a:solidFill>
              <a:srgbClr val="EC6643"/>
            </a:solidFill>
          </p:spPr>
          <p:txBody>
            <a:bodyPr wrap="square" lIns="0" tIns="0" rIns="0" bIns="0" rtlCol="0"/>
            <a:lstStyle/>
            <a:p>
              <a:endParaRPr/>
            </a:p>
          </p:txBody>
        </p:sp>
        <p:pic>
          <p:nvPicPr>
            <p:cNvPr id="11" name="object 11"/>
            <p:cNvPicPr/>
            <p:nvPr/>
          </p:nvPicPr>
          <p:blipFill>
            <a:blip r:embed="rId3" cstate="print">
              <a:extLst>
                <a:ext uri="{28A0092B-C50C-407E-A947-70E740481C1C}">
                  <a14:useLocalDpi xmlns:a14="http://schemas.microsoft.com/office/drawing/2010/main" val="0"/>
                </a:ext>
              </a:extLst>
            </a:blip>
            <a:srcRect/>
            <a:stretch/>
          </p:blipFill>
          <p:spPr>
            <a:xfrm>
              <a:off x="5139842" y="1409630"/>
              <a:ext cx="3177540" cy="2324239"/>
            </a:xfrm>
            <a:prstGeom prst="rect">
              <a:avLst/>
            </a:prstGeom>
          </p:spPr>
        </p:pic>
      </p:grpSp>
      <p:sp>
        <p:nvSpPr>
          <p:cNvPr id="12" name="object 12"/>
          <p:cNvSpPr txBox="1">
            <a:spLocks noGrp="1"/>
          </p:cNvSpPr>
          <p:nvPr>
            <p:ph type="title"/>
          </p:nvPr>
        </p:nvSpPr>
        <p:spPr>
          <a:xfrm>
            <a:off x="335915" y="249986"/>
            <a:ext cx="4236085" cy="629018"/>
          </a:xfrm>
          <a:prstGeom prst="rect">
            <a:avLst/>
          </a:prstGeom>
        </p:spPr>
        <p:txBody>
          <a:bodyPr vert="horz" wrap="square" lIns="0" tIns="13335" rIns="0" bIns="0" rtlCol="0">
            <a:spAutoFit/>
          </a:bodyPr>
          <a:lstStyle/>
          <a:p>
            <a:pPr marL="1275715" marR="5080" indent="-1263650">
              <a:lnSpc>
                <a:spcPct val="100000"/>
              </a:lnSpc>
              <a:spcBef>
                <a:spcPts val="105"/>
              </a:spcBef>
            </a:pPr>
            <a:r>
              <a:rPr lang="fr-FR" dirty="0">
                <a:solidFill>
                  <a:schemeClr val="bg1">
                    <a:lumMod val="50000"/>
                  </a:schemeClr>
                </a:solidFill>
                <a:latin typeface="Typo Quik"/>
                <a:cs typeface="Typo Quik"/>
              </a:rPr>
              <a:t>L’EHF dans l’ESS : un levier de QVT pour les entreprises de l’ESS</a:t>
            </a:r>
            <a:endParaRPr spc="-50" dirty="0">
              <a:solidFill>
                <a:schemeClr val="bg1">
                  <a:lumMod val="50000"/>
                </a:schemeClr>
              </a:solidFill>
              <a:latin typeface="Typo Quik"/>
              <a:cs typeface="Typo Quik"/>
            </a:endParaRPr>
          </a:p>
        </p:txBody>
      </p:sp>
      <p:sp>
        <p:nvSpPr>
          <p:cNvPr id="13" name="object 13"/>
          <p:cNvSpPr txBox="1"/>
          <p:nvPr/>
        </p:nvSpPr>
        <p:spPr>
          <a:xfrm>
            <a:off x="362001" y="1239358"/>
            <a:ext cx="4514215" cy="2985433"/>
          </a:xfrm>
          <a:prstGeom prst="rect">
            <a:avLst/>
          </a:prstGeom>
        </p:spPr>
        <p:txBody>
          <a:bodyPr vert="horz" wrap="square" lIns="0" tIns="30480" rIns="0" bIns="0" rtlCol="0">
            <a:spAutoFit/>
          </a:bodyPr>
          <a:lstStyle/>
          <a:p>
            <a:pPr marL="12700" marR="5080"/>
            <a:r>
              <a:rPr lang="fr-FR" sz="1600" b="1">
                <a:solidFill>
                  <a:srgbClr val="EC6643"/>
                </a:solidFill>
                <a:latin typeface="Typo Quik Light Demo"/>
                <a:cs typeface="Typo Quik Light Demo"/>
              </a:rPr>
              <a:t>Accueil - Introduction</a:t>
            </a:r>
            <a:endParaRPr lang="fr-FR" sz="1600" b="1" dirty="0">
              <a:solidFill>
                <a:srgbClr val="EC6643"/>
              </a:solidFill>
              <a:latin typeface="Typo Quik Light Demo"/>
              <a:cs typeface="Typo Quik Light Demo"/>
            </a:endParaRPr>
          </a:p>
          <a:p>
            <a:pPr marL="12700" marR="5080"/>
            <a:r>
              <a:rPr lang="fr-FR" sz="1600" b="1" dirty="0">
                <a:solidFill>
                  <a:schemeClr val="tx1"/>
                </a:solidFill>
                <a:latin typeface="Typo Quik Light Demo"/>
                <a:cs typeface="Typo Quik Light Demo"/>
              </a:rPr>
              <a:t>Laure Barazzutti, </a:t>
            </a:r>
            <a:r>
              <a:rPr lang="fr-FR" sz="1600" dirty="0">
                <a:solidFill>
                  <a:schemeClr val="tx1"/>
                </a:solidFill>
                <a:latin typeface="Typo Quik Light Demo"/>
                <a:cs typeface="Typo Quik Light Demo"/>
              </a:rPr>
              <a:t>Directrice adjointe CRESS Normandie</a:t>
            </a:r>
          </a:p>
          <a:p>
            <a:pPr marL="12700" marR="5080"/>
            <a:endParaRPr lang="fr-FR" sz="1600" dirty="0">
              <a:solidFill>
                <a:srgbClr val="EC6643"/>
              </a:solidFill>
              <a:latin typeface="Typo Quik Light Demo"/>
              <a:cs typeface="Typo Quik Light Demo"/>
            </a:endParaRPr>
          </a:p>
          <a:p>
            <a:pPr marL="12700" marR="5080"/>
            <a:r>
              <a:rPr lang="fr-FR" sz="1600" b="1" dirty="0">
                <a:solidFill>
                  <a:srgbClr val="EC6643"/>
                </a:solidFill>
                <a:latin typeface="Typo Quik Light Demo"/>
                <a:cs typeface="Typo Quik Light Demo"/>
              </a:rPr>
              <a:t>Regard d'experte</a:t>
            </a:r>
          </a:p>
          <a:p>
            <a:pPr marL="298449" marR="5080" lvl="6" indent="-285750">
              <a:buClr>
                <a:srgbClr val="EC6643"/>
              </a:buClr>
              <a:buFont typeface="Courier New" panose="02070309020205020404" pitchFamily="49" charset="0"/>
              <a:buChar char="o"/>
            </a:pPr>
            <a:r>
              <a:rPr lang="fr-FR" sz="1600" b="1" dirty="0">
                <a:solidFill>
                  <a:schemeClr val="tx1"/>
                </a:solidFill>
                <a:latin typeface="Typo Quik Light Demo"/>
                <a:cs typeface="Typo Quik Light Demo"/>
              </a:rPr>
              <a:t>Olga de Saint </a:t>
            </a:r>
            <a:r>
              <a:rPr lang="fr-FR" sz="1600" b="1" dirty="0" err="1">
                <a:solidFill>
                  <a:schemeClr val="tx1"/>
                </a:solidFill>
                <a:latin typeface="Typo Quik Light Demo"/>
                <a:cs typeface="Typo Quik Light Demo"/>
              </a:rPr>
              <a:t>Jore</a:t>
            </a:r>
            <a:r>
              <a:rPr lang="fr-FR" sz="1600" dirty="0">
                <a:solidFill>
                  <a:schemeClr val="tx1"/>
                </a:solidFill>
                <a:latin typeface="Typo Quik Light Demo"/>
                <a:cs typeface="Typo Quik Light Demo"/>
              </a:rPr>
              <a:t>, L’ETAPE</a:t>
            </a:r>
          </a:p>
          <a:p>
            <a:pPr marL="12699" marR="5080" lvl="3"/>
            <a:endParaRPr lang="fr-FR" sz="1600" dirty="0">
              <a:solidFill>
                <a:schemeClr val="tx1"/>
              </a:solidFill>
              <a:latin typeface="Typo Quik Light Demo"/>
              <a:cs typeface="Typo Quik Light Demo"/>
            </a:endParaRPr>
          </a:p>
          <a:p>
            <a:pPr marL="12700" marR="5080"/>
            <a:r>
              <a:rPr lang="fr-FR" sz="1600" b="1" dirty="0">
                <a:solidFill>
                  <a:srgbClr val="EC6643"/>
                </a:solidFill>
                <a:latin typeface="Typo Quik Light Demo"/>
                <a:cs typeface="Typo Quik Light Demo"/>
              </a:rPr>
              <a:t>Témoignages d’un acteur engagé</a:t>
            </a:r>
          </a:p>
          <a:p>
            <a:pPr marL="298449" marR="5080" indent="-285750">
              <a:buClr>
                <a:srgbClr val="EC6643"/>
              </a:buClr>
              <a:buFont typeface="Courier New" panose="02070309020205020404" pitchFamily="49" charset="0"/>
              <a:buChar char="o"/>
            </a:pPr>
            <a:r>
              <a:rPr lang="fr-FR" sz="1600" b="1" dirty="0">
                <a:solidFill>
                  <a:schemeClr val="tx1"/>
                </a:solidFill>
                <a:latin typeface="Typo Quik Light Demo"/>
                <a:cs typeface="Typo Quik Light Demo"/>
              </a:rPr>
              <a:t>Marie </a:t>
            </a:r>
            <a:r>
              <a:rPr lang="fr-FR" sz="1600" b="1" dirty="0" err="1">
                <a:solidFill>
                  <a:schemeClr val="tx1"/>
                </a:solidFill>
                <a:latin typeface="Typo Quik Light Demo"/>
                <a:cs typeface="Typo Quik Light Demo"/>
              </a:rPr>
              <a:t>Desse-Baude</a:t>
            </a:r>
            <a:r>
              <a:rPr lang="fr-FR" sz="1600" dirty="0">
                <a:solidFill>
                  <a:schemeClr val="tx1"/>
                </a:solidFill>
                <a:latin typeface="Typo Quik Light Demo"/>
                <a:cs typeface="Typo Quik Light Demo"/>
              </a:rPr>
              <a:t>, Chantier Ecole Normandie</a:t>
            </a:r>
          </a:p>
          <a:p>
            <a:pPr marL="298442" marR="5080" indent="-285743">
              <a:buFont typeface="Arial" panose="020B0604020202020204" pitchFamily="34" charset="0"/>
              <a:buChar char="•"/>
            </a:pPr>
            <a:endParaRPr lang="fr-FR" sz="1600" dirty="0">
              <a:solidFill>
                <a:schemeClr val="tx1"/>
              </a:solidFill>
              <a:latin typeface="Typo Quik Light Demo"/>
              <a:cs typeface="Typo Quik Light Demo"/>
            </a:endParaRPr>
          </a:p>
          <a:p>
            <a:pPr marL="12700" marR="5080"/>
            <a:r>
              <a:rPr lang="fr-FR" sz="1600" b="1" dirty="0">
                <a:solidFill>
                  <a:srgbClr val="EC6643"/>
                </a:solidFill>
                <a:latin typeface="Typo Quik Light Demo"/>
                <a:cs typeface="Typo Quik Light Demo"/>
              </a:rPr>
              <a:t>Questions/ réponses</a:t>
            </a:r>
          </a:p>
          <a:p>
            <a:pPr marL="12700" marR="5080"/>
            <a:r>
              <a:rPr lang="fr-FR" sz="1600" b="1" dirty="0">
                <a:solidFill>
                  <a:srgbClr val="EC6643"/>
                </a:solidFill>
                <a:latin typeface="Typo Quik Light Demo"/>
                <a:cs typeface="Typo Quik Light Demo"/>
              </a:rPr>
              <a:t>Ressources</a:t>
            </a:r>
            <a:endParaRPr lang="fr-FR" sz="2000" b="1" dirty="0">
              <a:solidFill>
                <a:schemeClr val="tx1"/>
              </a:solidFill>
              <a:latin typeface="Typo Quik Light Demo"/>
              <a:cs typeface="Typo Quik Light Demo"/>
            </a:endParaRPr>
          </a:p>
        </p:txBody>
      </p:sp>
      <p:pic>
        <p:nvPicPr>
          <p:cNvPr id="14" name="object 17">
            <a:extLst>
              <a:ext uri="{FF2B5EF4-FFF2-40B4-BE49-F238E27FC236}">
                <a16:creationId xmlns:a16="http://schemas.microsoft.com/office/drawing/2014/main" id="{03965BC0-EC26-B053-CE8B-AF341CAEB60F}"/>
              </a:ext>
            </a:extLst>
          </p:cNvPr>
          <p:cNvPicPr/>
          <p:nvPr/>
        </p:nvPicPr>
        <p:blipFill>
          <a:blip r:embed="rId4" cstate="print">
            <a:extLst>
              <a:ext uri="{28A0092B-C50C-407E-A947-70E740481C1C}">
                <a14:useLocalDpi xmlns:a14="http://schemas.microsoft.com/office/drawing/2010/main" val="0"/>
              </a:ext>
            </a:extLst>
          </a:blip>
          <a:srcRect/>
          <a:stretch/>
        </p:blipFill>
        <p:spPr>
          <a:xfrm>
            <a:off x="6403275" y="4285417"/>
            <a:ext cx="1901573" cy="76393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p:nvPr/>
        </p:nvSpPr>
        <p:spPr>
          <a:xfrm>
            <a:off x="435102" y="761"/>
            <a:ext cx="2758440" cy="3175"/>
          </a:xfrm>
          <a:custGeom>
            <a:avLst/>
            <a:gdLst/>
            <a:ahLst/>
            <a:cxnLst/>
            <a:rect l="l" t="t" r="r" b="b"/>
            <a:pathLst>
              <a:path w="2758440" h="3175">
                <a:moveTo>
                  <a:pt x="0" y="3048"/>
                </a:moveTo>
                <a:lnTo>
                  <a:pt x="2758440" y="3048"/>
                </a:lnTo>
                <a:lnTo>
                  <a:pt x="2758440" y="0"/>
                </a:lnTo>
                <a:lnTo>
                  <a:pt x="0" y="0"/>
                </a:lnTo>
                <a:lnTo>
                  <a:pt x="0" y="3048"/>
                </a:lnTo>
                <a:close/>
              </a:path>
            </a:pathLst>
          </a:custGeom>
          <a:solidFill>
            <a:srgbClr val="D9E9E9"/>
          </a:solidFill>
        </p:spPr>
        <p:txBody>
          <a:bodyPr wrap="square" lIns="0" tIns="0" rIns="0" bIns="0" rtlCol="0"/>
          <a:lstStyle/>
          <a:p>
            <a:endParaRPr/>
          </a:p>
        </p:txBody>
      </p:sp>
      <p:sp>
        <p:nvSpPr>
          <p:cNvPr id="8" name="object 8"/>
          <p:cNvSpPr txBox="1">
            <a:spLocks noGrp="1"/>
          </p:cNvSpPr>
          <p:nvPr>
            <p:ph type="title"/>
          </p:nvPr>
        </p:nvSpPr>
        <p:spPr>
          <a:xfrm>
            <a:off x="2642298" y="744008"/>
            <a:ext cx="5456453" cy="443070"/>
          </a:xfrm>
          <a:prstGeom prst="rect">
            <a:avLst/>
          </a:prstGeom>
        </p:spPr>
        <p:txBody>
          <a:bodyPr vert="horz" wrap="square" lIns="0" tIns="12065" rIns="0" bIns="0" rtlCol="0">
            <a:spAutoFit/>
          </a:bodyPr>
          <a:lstStyle/>
          <a:p>
            <a:pPr marL="12700">
              <a:lnSpc>
                <a:spcPct val="100000"/>
              </a:lnSpc>
              <a:spcBef>
                <a:spcPts val="95"/>
              </a:spcBef>
            </a:pPr>
            <a:r>
              <a:rPr lang="fr-FR" sz="2800" spc="-10" dirty="0">
                <a:solidFill>
                  <a:srgbClr val="EC6643"/>
                </a:solidFill>
                <a:latin typeface="Typo Quik"/>
                <a:cs typeface="Typo Quik"/>
              </a:rPr>
              <a:t>Merci pour votre attention </a:t>
            </a:r>
            <a:endParaRPr sz="2800" dirty="0">
              <a:solidFill>
                <a:srgbClr val="EC6643"/>
              </a:solidFill>
              <a:latin typeface="Typo Quik"/>
              <a:cs typeface="Typo Quik"/>
            </a:endParaRPr>
          </a:p>
        </p:txBody>
      </p:sp>
      <p:grpSp>
        <p:nvGrpSpPr>
          <p:cNvPr id="9" name="object 9"/>
          <p:cNvGrpSpPr/>
          <p:nvPr/>
        </p:nvGrpSpPr>
        <p:grpSpPr>
          <a:xfrm>
            <a:off x="762" y="3809"/>
            <a:ext cx="9144000" cy="4642485"/>
            <a:chOff x="762" y="3809"/>
            <a:chExt cx="9144000" cy="4642485"/>
          </a:xfrm>
        </p:grpSpPr>
        <p:sp>
          <p:nvSpPr>
            <p:cNvPr id="10" name="object 10"/>
            <p:cNvSpPr/>
            <p:nvPr/>
          </p:nvSpPr>
          <p:spPr>
            <a:xfrm>
              <a:off x="762" y="3809"/>
              <a:ext cx="9144000" cy="622300"/>
            </a:xfrm>
            <a:custGeom>
              <a:avLst/>
              <a:gdLst/>
              <a:ahLst/>
              <a:cxnLst/>
              <a:rect l="l" t="t" r="r" b="b"/>
              <a:pathLst>
                <a:path w="9144000" h="622300">
                  <a:moveTo>
                    <a:pt x="9144000" y="0"/>
                  </a:moveTo>
                  <a:lnTo>
                    <a:pt x="0" y="0"/>
                  </a:lnTo>
                  <a:lnTo>
                    <a:pt x="0" y="621791"/>
                  </a:lnTo>
                  <a:lnTo>
                    <a:pt x="9144000" y="621791"/>
                  </a:lnTo>
                  <a:lnTo>
                    <a:pt x="9144000" y="0"/>
                  </a:lnTo>
                  <a:close/>
                </a:path>
              </a:pathLst>
            </a:custGeom>
            <a:solidFill>
              <a:srgbClr val="EC6643"/>
            </a:solidFill>
            <a:ln>
              <a:noFill/>
            </a:ln>
          </p:spPr>
          <p:txBody>
            <a:bodyPr wrap="square" lIns="0" tIns="0" rIns="0" bIns="0" rtlCol="0"/>
            <a:lstStyle/>
            <a:p>
              <a:endParaRPr/>
            </a:p>
          </p:txBody>
        </p:sp>
        <p:sp>
          <p:nvSpPr>
            <p:cNvPr id="11" name="object 11"/>
            <p:cNvSpPr/>
            <p:nvPr/>
          </p:nvSpPr>
          <p:spPr>
            <a:xfrm>
              <a:off x="762" y="3809"/>
              <a:ext cx="9144000" cy="622300"/>
            </a:xfrm>
            <a:custGeom>
              <a:avLst/>
              <a:gdLst/>
              <a:ahLst/>
              <a:cxnLst/>
              <a:rect l="l" t="t" r="r" b="b"/>
              <a:pathLst>
                <a:path w="9144000" h="622300">
                  <a:moveTo>
                    <a:pt x="0" y="621791"/>
                  </a:moveTo>
                  <a:lnTo>
                    <a:pt x="9144000" y="621791"/>
                  </a:lnTo>
                  <a:lnTo>
                    <a:pt x="9144000" y="0"/>
                  </a:lnTo>
                  <a:lnTo>
                    <a:pt x="0" y="0"/>
                  </a:lnTo>
                  <a:lnTo>
                    <a:pt x="0" y="621791"/>
                  </a:lnTo>
                  <a:close/>
                </a:path>
              </a:pathLst>
            </a:custGeom>
            <a:ln w="25908">
              <a:noFill/>
            </a:ln>
          </p:spPr>
          <p:txBody>
            <a:bodyPr wrap="square" lIns="0" tIns="0" rIns="0" bIns="0" rtlCol="0"/>
            <a:lstStyle/>
            <a:p>
              <a:endParaRPr/>
            </a:p>
          </p:txBody>
        </p:sp>
        <p:sp>
          <p:nvSpPr>
            <p:cNvPr id="12" name="object 12"/>
            <p:cNvSpPr/>
            <p:nvPr/>
          </p:nvSpPr>
          <p:spPr>
            <a:xfrm>
              <a:off x="762" y="461010"/>
              <a:ext cx="853440" cy="381000"/>
            </a:xfrm>
            <a:custGeom>
              <a:avLst/>
              <a:gdLst/>
              <a:ahLst/>
              <a:cxnLst/>
              <a:rect l="l" t="t" r="r" b="b"/>
              <a:pathLst>
                <a:path w="853440" h="381000">
                  <a:moveTo>
                    <a:pt x="853440" y="0"/>
                  </a:moveTo>
                  <a:lnTo>
                    <a:pt x="0" y="0"/>
                  </a:lnTo>
                  <a:lnTo>
                    <a:pt x="0" y="381000"/>
                  </a:lnTo>
                  <a:lnTo>
                    <a:pt x="853440" y="381000"/>
                  </a:lnTo>
                  <a:lnTo>
                    <a:pt x="853440" y="0"/>
                  </a:lnTo>
                  <a:close/>
                </a:path>
              </a:pathLst>
            </a:custGeom>
            <a:solidFill>
              <a:srgbClr val="EFB45E"/>
            </a:solidFill>
            <a:ln>
              <a:noFill/>
            </a:ln>
          </p:spPr>
          <p:txBody>
            <a:bodyPr wrap="square" lIns="0" tIns="0" rIns="0" bIns="0" rtlCol="0"/>
            <a:lstStyle/>
            <a:p>
              <a:endParaRPr dirty="0"/>
            </a:p>
          </p:txBody>
        </p:sp>
        <p:sp>
          <p:nvSpPr>
            <p:cNvPr id="15" name="object 15"/>
            <p:cNvSpPr/>
            <p:nvPr/>
          </p:nvSpPr>
          <p:spPr>
            <a:xfrm>
              <a:off x="435102" y="3120389"/>
              <a:ext cx="5015865" cy="1525905"/>
            </a:xfrm>
            <a:custGeom>
              <a:avLst/>
              <a:gdLst/>
              <a:ahLst/>
              <a:cxnLst/>
              <a:rect l="l" t="t" r="r" b="b"/>
              <a:pathLst>
                <a:path w="5015865" h="1525904">
                  <a:moveTo>
                    <a:pt x="0" y="1525524"/>
                  </a:moveTo>
                  <a:lnTo>
                    <a:pt x="5015484" y="1525524"/>
                  </a:lnTo>
                  <a:lnTo>
                    <a:pt x="5015484" y="0"/>
                  </a:lnTo>
                  <a:lnTo>
                    <a:pt x="0" y="0"/>
                  </a:lnTo>
                  <a:lnTo>
                    <a:pt x="0" y="1525524"/>
                  </a:lnTo>
                  <a:close/>
                </a:path>
              </a:pathLst>
            </a:custGeom>
            <a:ln w="25908">
              <a:noFill/>
            </a:ln>
          </p:spPr>
          <p:txBody>
            <a:bodyPr wrap="square" lIns="0" tIns="0" rIns="0" bIns="0" rtlCol="0"/>
            <a:lstStyle/>
            <a:p>
              <a:endParaRPr/>
            </a:p>
          </p:txBody>
        </p:sp>
      </p:grpSp>
      <p:sp>
        <p:nvSpPr>
          <p:cNvPr id="17" name="object 17"/>
          <p:cNvSpPr txBox="1"/>
          <p:nvPr/>
        </p:nvSpPr>
        <p:spPr>
          <a:xfrm>
            <a:off x="512775" y="3199257"/>
            <a:ext cx="4857750" cy="150811"/>
          </a:xfrm>
          <a:prstGeom prst="rect">
            <a:avLst/>
          </a:prstGeom>
        </p:spPr>
        <p:txBody>
          <a:bodyPr vert="horz" wrap="square" lIns="0" tIns="19050" rIns="0" bIns="0" rtlCol="0">
            <a:spAutoFit/>
          </a:bodyPr>
          <a:lstStyle/>
          <a:p>
            <a:pPr marL="12700" marR="5080">
              <a:lnSpc>
                <a:spcPct val="95200"/>
              </a:lnSpc>
              <a:spcBef>
                <a:spcPts val="150"/>
              </a:spcBef>
            </a:pPr>
            <a:r>
              <a:rPr lang="fr-FR" sz="900" b="0" dirty="0">
                <a:solidFill>
                  <a:srgbClr val="FFFFFF"/>
                </a:solidFill>
                <a:latin typeface="Typo Quik Light Demo"/>
                <a:cs typeface="Typo Quik Light Demo"/>
              </a:rPr>
              <a:t>Texte</a:t>
            </a:r>
            <a:endParaRPr sz="900" dirty="0">
              <a:latin typeface="Typo Quik Light Demo"/>
              <a:cs typeface="Typo Quik Light Demo"/>
            </a:endParaRPr>
          </a:p>
        </p:txBody>
      </p:sp>
      <p:pic>
        <p:nvPicPr>
          <p:cNvPr id="18" name="object 17">
            <a:extLst>
              <a:ext uri="{FF2B5EF4-FFF2-40B4-BE49-F238E27FC236}">
                <a16:creationId xmlns:a16="http://schemas.microsoft.com/office/drawing/2014/main" id="{35C18E68-D70B-D5F2-4CAC-5BE941790DFF}"/>
              </a:ext>
            </a:extLst>
          </p:cNvPr>
          <p:cNvPicPr/>
          <p:nvPr/>
        </p:nvPicPr>
        <p:blipFill>
          <a:blip r:embed="rId2" cstate="print">
            <a:extLst>
              <a:ext uri="{28A0092B-C50C-407E-A947-70E740481C1C}">
                <a14:useLocalDpi xmlns:a14="http://schemas.microsoft.com/office/drawing/2010/main" val="0"/>
              </a:ext>
            </a:extLst>
          </a:blip>
          <a:srcRect/>
          <a:stretch/>
        </p:blipFill>
        <p:spPr>
          <a:xfrm>
            <a:off x="7010400" y="4358476"/>
            <a:ext cx="1901573" cy="763937"/>
          </a:xfrm>
          <a:prstGeom prst="rect">
            <a:avLst/>
          </a:prstGeom>
        </p:spPr>
      </p:pic>
      <p:pic>
        <p:nvPicPr>
          <p:cNvPr id="20" name="Image 19">
            <a:extLst>
              <a:ext uri="{FF2B5EF4-FFF2-40B4-BE49-F238E27FC236}">
                <a16:creationId xmlns:a16="http://schemas.microsoft.com/office/drawing/2014/main" id="{FE9F6D39-CAAE-306E-AF9D-212D452580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775" y="4391024"/>
            <a:ext cx="1397959" cy="668275"/>
          </a:xfrm>
          <a:prstGeom prst="rect">
            <a:avLst/>
          </a:prstGeom>
        </p:spPr>
      </p:pic>
      <p:pic>
        <p:nvPicPr>
          <p:cNvPr id="2" name="Image 1" descr="Une image contenant texte, Police, Graphique, logo&#10;&#10;Description générée automatiquement">
            <a:extLst>
              <a:ext uri="{FF2B5EF4-FFF2-40B4-BE49-F238E27FC236}">
                <a16:creationId xmlns:a16="http://schemas.microsoft.com/office/drawing/2014/main" id="{0ADC6CD1-4B3D-49B1-C161-D155D86413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1789" y="757285"/>
            <a:ext cx="1020056" cy="1020056"/>
          </a:xfrm>
          <a:prstGeom prst="rect">
            <a:avLst/>
          </a:prstGeom>
        </p:spPr>
      </p:pic>
      <p:pic>
        <p:nvPicPr>
          <p:cNvPr id="4" name="Espace réservé du contenu 4" descr="Une image contenant carte&#10;&#10;Description générée automatiquement">
            <a:extLst>
              <a:ext uri="{FF2B5EF4-FFF2-40B4-BE49-F238E27FC236}">
                <a16:creationId xmlns:a16="http://schemas.microsoft.com/office/drawing/2014/main" id="{47045FD5-5DB6-EF0D-D253-0FD4592FB9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1088" y="1270161"/>
            <a:ext cx="3499513" cy="3790365"/>
          </a:xfrm>
          <a:prstGeom prst="roundRect">
            <a:avLst>
              <a:gd name="adj" fmla="val 1858"/>
            </a:avLst>
          </a:prstGeom>
          <a:effectLst/>
        </p:spPr>
      </p:pic>
    </p:spTree>
    <p:extLst>
      <p:ext uri="{BB962C8B-B14F-4D97-AF65-F5344CB8AC3E}">
        <p14:creationId xmlns:p14="http://schemas.microsoft.com/office/powerpoint/2010/main" val="2509849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3560126" y="4650468"/>
            <a:ext cx="2758440" cy="498475"/>
          </a:xfrm>
          <a:custGeom>
            <a:avLst/>
            <a:gdLst/>
            <a:ahLst/>
            <a:cxnLst/>
            <a:rect l="l" t="t" r="r" b="b"/>
            <a:pathLst>
              <a:path w="2758440" h="498475">
                <a:moveTo>
                  <a:pt x="0" y="498347"/>
                </a:moveTo>
                <a:lnTo>
                  <a:pt x="2758440" y="498347"/>
                </a:lnTo>
                <a:lnTo>
                  <a:pt x="2758440" y="0"/>
                </a:lnTo>
                <a:lnTo>
                  <a:pt x="0" y="0"/>
                </a:lnTo>
                <a:lnTo>
                  <a:pt x="0" y="498347"/>
                </a:lnTo>
                <a:close/>
              </a:path>
            </a:pathLst>
          </a:custGeom>
          <a:solidFill>
            <a:srgbClr val="EFB45E">
              <a:alpha val="40000"/>
            </a:srgbClr>
          </a:solidFill>
        </p:spPr>
        <p:txBody>
          <a:bodyPr wrap="square" lIns="0" tIns="0" rIns="0" bIns="0" rtlCol="0"/>
          <a:lstStyle/>
          <a:p>
            <a:endParaRPr/>
          </a:p>
        </p:txBody>
      </p:sp>
      <p:sp>
        <p:nvSpPr>
          <p:cNvPr id="6" name="object 6"/>
          <p:cNvSpPr/>
          <p:nvPr/>
        </p:nvSpPr>
        <p:spPr>
          <a:xfrm>
            <a:off x="435102" y="761"/>
            <a:ext cx="2758440" cy="3175"/>
          </a:xfrm>
          <a:custGeom>
            <a:avLst/>
            <a:gdLst/>
            <a:ahLst/>
            <a:cxnLst/>
            <a:rect l="l" t="t" r="r" b="b"/>
            <a:pathLst>
              <a:path w="2758440" h="3175">
                <a:moveTo>
                  <a:pt x="0" y="3048"/>
                </a:moveTo>
                <a:lnTo>
                  <a:pt x="2758440" y="3048"/>
                </a:lnTo>
                <a:lnTo>
                  <a:pt x="2758440" y="0"/>
                </a:lnTo>
                <a:lnTo>
                  <a:pt x="0" y="0"/>
                </a:lnTo>
                <a:lnTo>
                  <a:pt x="0" y="3048"/>
                </a:lnTo>
                <a:close/>
              </a:path>
            </a:pathLst>
          </a:custGeom>
          <a:solidFill>
            <a:srgbClr val="D9E9E9"/>
          </a:solidFill>
        </p:spPr>
        <p:txBody>
          <a:bodyPr wrap="square" lIns="0" tIns="0" rIns="0" bIns="0" rtlCol="0"/>
          <a:lstStyle/>
          <a:p>
            <a:endParaRPr/>
          </a:p>
        </p:txBody>
      </p:sp>
      <p:sp>
        <p:nvSpPr>
          <p:cNvPr id="8" name="object 8"/>
          <p:cNvSpPr txBox="1">
            <a:spLocks noGrp="1"/>
          </p:cNvSpPr>
          <p:nvPr>
            <p:ph type="title"/>
          </p:nvPr>
        </p:nvSpPr>
        <p:spPr>
          <a:xfrm>
            <a:off x="1990579" y="1260158"/>
            <a:ext cx="5456453" cy="443070"/>
          </a:xfrm>
          <a:prstGeom prst="rect">
            <a:avLst/>
          </a:prstGeom>
        </p:spPr>
        <p:txBody>
          <a:bodyPr vert="horz" wrap="square" lIns="0" tIns="12065" rIns="0" bIns="0" rtlCol="0">
            <a:spAutoFit/>
          </a:bodyPr>
          <a:lstStyle/>
          <a:p>
            <a:pPr marL="12700">
              <a:lnSpc>
                <a:spcPct val="100000"/>
              </a:lnSpc>
              <a:spcBef>
                <a:spcPts val="95"/>
              </a:spcBef>
            </a:pPr>
            <a:r>
              <a:rPr lang="fr-FR" sz="2800" spc="-10" dirty="0">
                <a:solidFill>
                  <a:srgbClr val="EC6643"/>
                </a:solidFill>
                <a:latin typeface="Typo Quik"/>
                <a:cs typeface="Typo Quik"/>
              </a:rPr>
              <a:t>Témoignage</a:t>
            </a:r>
            <a:endParaRPr sz="2800" dirty="0">
              <a:solidFill>
                <a:srgbClr val="EC6643"/>
              </a:solidFill>
              <a:latin typeface="Typo Quik"/>
              <a:cs typeface="Typo Quik"/>
            </a:endParaRPr>
          </a:p>
        </p:txBody>
      </p:sp>
      <p:grpSp>
        <p:nvGrpSpPr>
          <p:cNvPr id="9" name="object 9"/>
          <p:cNvGrpSpPr/>
          <p:nvPr/>
        </p:nvGrpSpPr>
        <p:grpSpPr>
          <a:xfrm>
            <a:off x="762" y="3809"/>
            <a:ext cx="9144000" cy="4642485"/>
            <a:chOff x="762" y="3809"/>
            <a:chExt cx="9144000" cy="4642485"/>
          </a:xfrm>
        </p:grpSpPr>
        <p:sp>
          <p:nvSpPr>
            <p:cNvPr id="10" name="object 10"/>
            <p:cNvSpPr/>
            <p:nvPr/>
          </p:nvSpPr>
          <p:spPr>
            <a:xfrm>
              <a:off x="762" y="3809"/>
              <a:ext cx="9144000" cy="622300"/>
            </a:xfrm>
            <a:custGeom>
              <a:avLst/>
              <a:gdLst/>
              <a:ahLst/>
              <a:cxnLst/>
              <a:rect l="l" t="t" r="r" b="b"/>
              <a:pathLst>
                <a:path w="9144000" h="622300">
                  <a:moveTo>
                    <a:pt x="9144000" y="0"/>
                  </a:moveTo>
                  <a:lnTo>
                    <a:pt x="0" y="0"/>
                  </a:lnTo>
                  <a:lnTo>
                    <a:pt x="0" y="621791"/>
                  </a:lnTo>
                  <a:lnTo>
                    <a:pt x="9144000" y="621791"/>
                  </a:lnTo>
                  <a:lnTo>
                    <a:pt x="9144000" y="0"/>
                  </a:lnTo>
                  <a:close/>
                </a:path>
              </a:pathLst>
            </a:custGeom>
            <a:solidFill>
              <a:srgbClr val="EC6643"/>
            </a:solidFill>
            <a:ln>
              <a:noFill/>
            </a:ln>
          </p:spPr>
          <p:txBody>
            <a:bodyPr wrap="square" lIns="0" tIns="0" rIns="0" bIns="0" rtlCol="0"/>
            <a:lstStyle/>
            <a:p>
              <a:endParaRPr/>
            </a:p>
          </p:txBody>
        </p:sp>
        <p:sp>
          <p:nvSpPr>
            <p:cNvPr id="11" name="object 11"/>
            <p:cNvSpPr/>
            <p:nvPr/>
          </p:nvSpPr>
          <p:spPr>
            <a:xfrm>
              <a:off x="762" y="3809"/>
              <a:ext cx="9144000" cy="622300"/>
            </a:xfrm>
            <a:custGeom>
              <a:avLst/>
              <a:gdLst/>
              <a:ahLst/>
              <a:cxnLst/>
              <a:rect l="l" t="t" r="r" b="b"/>
              <a:pathLst>
                <a:path w="9144000" h="622300">
                  <a:moveTo>
                    <a:pt x="0" y="621791"/>
                  </a:moveTo>
                  <a:lnTo>
                    <a:pt x="9144000" y="621791"/>
                  </a:lnTo>
                  <a:lnTo>
                    <a:pt x="9144000" y="0"/>
                  </a:lnTo>
                  <a:lnTo>
                    <a:pt x="0" y="0"/>
                  </a:lnTo>
                  <a:lnTo>
                    <a:pt x="0" y="621791"/>
                  </a:lnTo>
                  <a:close/>
                </a:path>
              </a:pathLst>
            </a:custGeom>
            <a:ln w="25908">
              <a:noFill/>
            </a:ln>
          </p:spPr>
          <p:txBody>
            <a:bodyPr wrap="square" lIns="0" tIns="0" rIns="0" bIns="0" rtlCol="0"/>
            <a:lstStyle/>
            <a:p>
              <a:endParaRPr/>
            </a:p>
          </p:txBody>
        </p:sp>
        <p:sp>
          <p:nvSpPr>
            <p:cNvPr id="12" name="object 12"/>
            <p:cNvSpPr/>
            <p:nvPr/>
          </p:nvSpPr>
          <p:spPr>
            <a:xfrm>
              <a:off x="762" y="461010"/>
              <a:ext cx="853440" cy="381000"/>
            </a:xfrm>
            <a:custGeom>
              <a:avLst/>
              <a:gdLst/>
              <a:ahLst/>
              <a:cxnLst/>
              <a:rect l="l" t="t" r="r" b="b"/>
              <a:pathLst>
                <a:path w="853440" h="381000">
                  <a:moveTo>
                    <a:pt x="853440" y="0"/>
                  </a:moveTo>
                  <a:lnTo>
                    <a:pt x="0" y="0"/>
                  </a:lnTo>
                  <a:lnTo>
                    <a:pt x="0" y="381000"/>
                  </a:lnTo>
                  <a:lnTo>
                    <a:pt x="853440" y="381000"/>
                  </a:lnTo>
                  <a:lnTo>
                    <a:pt x="853440" y="0"/>
                  </a:lnTo>
                  <a:close/>
                </a:path>
              </a:pathLst>
            </a:custGeom>
            <a:solidFill>
              <a:srgbClr val="EFB45E"/>
            </a:solidFill>
            <a:ln>
              <a:noFill/>
            </a:ln>
          </p:spPr>
          <p:txBody>
            <a:bodyPr wrap="square" lIns="0" tIns="0" rIns="0" bIns="0" rtlCol="0"/>
            <a:lstStyle/>
            <a:p>
              <a:endParaRPr dirty="0"/>
            </a:p>
          </p:txBody>
        </p:sp>
        <p:sp>
          <p:nvSpPr>
            <p:cNvPr id="15" name="object 15"/>
            <p:cNvSpPr/>
            <p:nvPr/>
          </p:nvSpPr>
          <p:spPr>
            <a:xfrm>
              <a:off x="435102" y="3120389"/>
              <a:ext cx="5015865" cy="1525905"/>
            </a:xfrm>
            <a:custGeom>
              <a:avLst/>
              <a:gdLst/>
              <a:ahLst/>
              <a:cxnLst/>
              <a:rect l="l" t="t" r="r" b="b"/>
              <a:pathLst>
                <a:path w="5015865" h="1525904">
                  <a:moveTo>
                    <a:pt x="0" y="1525524"/>
                  </a:moveTo>
                  <a:lnTo>
                    <a:pt x="5015484" y="1525524"/>
                  </a:lnTo>
                  <a:lnTo>
                    <a:pt x="5015484" y="0"/>
                  </a:lnTo>
                  <a:lnTo>
                    <a:pt x="0" y="0"/>
                  </a:lnTo>
                  <a:lnTo>
                    <a:pt x="0" y="1525524"/>
                  </a:lnTo>
                  <a:close/>
                </a:path>
              </a:pathLst>
            </a:custGeom>
            <a:ln w="25908">
              <a:noFill/>
            </a:ln>
          </p:spPr>
          <p:txBody>
            <a:bodyPr wrap="square" lIns="0" tIns="0" rIns="0" bIns="0" rtlCol="0"/>
            <a:lstStyle/>
            <a:p>
              <a:endParaRPr/>
            </a:p>
          </p:txBody>
        </p:sp>
      </p:grpSp>
      <p:pic>
        <p:nvPicPr>
          <p:cNvPr id="18" name="object 17">
            <a:extLst>
              <a:ext uri="{FF2B5EF4-FFF2-40B4-BE49-F238E27FC236}">
                <a16:creationId xmlns:a16="http://schemas.microsoft.com/office/drawing/2014/main" id="{35C18E68-D70B-D5F2-4CAC-5BE941790DFF}"/>
              </a:ext>
            </a:extLst>
          </p:cNvPr>
          <p:cNvPicPr/>
          <p:nvPr/>
        </p:nvPicPr>
        <p:blipFill>
          <a:blip r:embed="rId3" cstate="print">
            <a:extLst>
              <a:ext uri="{28A0092B-C50C-407E-A947-70E740481C1C}">
                <a14:useLocalDpi xmlns:a14="http://schemas.microsoft.com/office/drawing/2010/main" val="0"/>
              </a:ext>
            </a:extLst>
          </a:blip>
          <a:srcRect/>
          <a:stretch/>
        </p:blipFill>
        <p:spPr>
          <a:xfrm>
            <a:off x="7010400" y="4358476"/>
            <a:ext cx="1901573" cy="763937"/>
          </a:xfrm>
          <a:prstGeom prst="rect">
            <a:avLst/>
          </a:prstGeom>
        </p:spPr>
      </p:pic>
      <p:pic>
        <p:nvPicPr>
          <p:cNvPr id="20" name="Image 19">
            <a:extLst>
              <a:ext uri="{FF2B5EF4-FFF2-40B4-BE49-F238E27FC236}">
                <a16:creationId xmlns:a16="http://schemas.microsoft.com/office/drawing/2014/main" id="{FE9F6D39-CAAE-306E-AF9D-212D452580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775" y="4391024"/>
            <a:ext cx="1397959" cy="668275"/>
          </a:xfrm>
          <a:prstGeom prst="rect">
            <a:avLst/>
          </a:prstGeom>
        </p:spPr>
      </p:pic>
      <p:pic>
        <p:nvPicPr>
          <p:cNvPr id="2" name="Image 1" descr="Une image contenant texte, Police, logo, Graphique&#10;&#10;Description générée automatiquement">
            <a:extLst>
              <a:ext uri="{FF2B5EF4-FFF2-40B4-BE49-F238E27FC236}">
                <a16:creationId xmlns:a16="http://schemas.microsoft.com/office/drawing/2014/main" id="{69C52AB9-1A98-EB78-159C-8E6CFBAA5F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4686" y="877594"/>
            <a:ext cx="1371600" cy="624078"/>
          </a:xfrm>
          <a:prstGeom prst="rect">
            <a:avLst/>
          </a:prstGeom>
        </p:spPr>
      </p:pic>
      <p:pic>
        <p:nvPicPr>
          <p:cNvPr id="4" name="Image 3" descr="Une image contenant texte, capture d’écran, conception&#10;&#10;Description générée automatiquement">
            <a:extLst>
              <a:ext uri="{FF2B5EF4-FFF2-40B4-BE49-F238E27FC236}">
                <a16:creationId xmlns:a16="http://schemas.microsoft.com/office/drawing/2014/main" id="{205D5520-C37E-86CD-3855-24802D00322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3687" t="40618" r="22161" b="40741"/>
          <a:stretch/>
        </p:blipFill>
        <p:spPr>
          <a:xfrm>
            <a:off x="834149" y="940930"/>
            <a:ext cx="1066799" cy="958808"/>
          </a:xfrm>
          <a:prstGeom prst="rect">
            <a:avLst/>
          </a:prstGeom>
        </p:spPr>
      </p:pic>
      <p:sp>
        <p:nvSpPr>
          <p:cNvPr id="7" name="ZoneTexte 6">
            <a:extLst>
              <a:ext uri="{FF2B5EF4-FFF2-40B4-BE49-F238E27FC236}">
                <a16:creationId xmlns:a16="http://schemas.microsoft.com/office/drawing/2014/main" id="{E3AA0A2F-AE4D-90FB-7EA3-E439B647C0D1}"/>
              </a:ext>
            </a:extLst>
          </p:cNvPr>
          <p:cNvSpPr txBox="1"/>
          <p:nvPr/>
        </p:nvSpPr>
        <p:spPr>
          <a:xfrm>
            <a:off x="547648" y="2197952"/>
            <a:ext cx="7681952" cy="1179169"/>
          </a:xfrm>
          <a:prstGeom prst="rect">
            <a:avLst/>
          </a:prstGeom>
          <a:noFill/>
        </p:spPr>
        <p:txBody>
          <a:bodyPr wrap="square">
            <a:spAutoFit/>
          </a:bodyPr>
          <a:lstStyle/>
          <a:p>
            <a:pPr marL="298442" marR="147951" indent="-285743" algn="just">
              <a:lnSpc>
                <a:spcPts val="1600"/>
              </a:lnSpc>
              <a:spcBef>
                <a:spcPts val="225"/>
              </a:spcBef>
              <a:buClr>
                <a:srgbClr val="EFB45E"/>
              </a:buClr>
              <a:buFont typeface="Courier New" panose="02070309020205020404" pitchFamily="49" charset="0"/>
              <a:buChar char="o"/>
            </a:pPr>
            <a:r>
              <a:rPr lang="fr-FR" b="1" dirty="0">
                <a:solidFill>
                  <a:schemeClr val="accent6"/>
                </a:solidFill>
                <a:latin typeface="Typo Quik Light Demo"/>
                <a:cs typeface="Typo Quik Light Demo"/>
              </a:rPr>
              <a:t>Marie DESSE-BAUDE</a:t>
            </a:r>
            <a:r>
              <a:rPr lang="fr-FR" b="0" dirty="0">
                <a:solidFill>
                  <a:schemeClr val="tx1"/>
                </a:solidFill>
                <a:latin typeface="Typo Quik Light Demo"/>
                <a:cs typeface="Typo Quik Light Demo"/>
              </a:rPr>
              <a:t>, déléguée régionale à Chantier Ecole Normandie</a:t>
            </a:r>
          </a:p>
          <a:p>
            <a:pPr marL="298442" marR="147951" indent="-285743" algn="just">
              <a:lnSpc>
                <a:spcPts val="1600"/>
              </a:lnSpc>
              <a:spcBef>
                <a:spcPts val="225"/>
              </a:spcBef>
              <a:buClr>
                <a:srgbClr val="EFB45E"/>
              </a:buClr>
              <a:buFont typeface="Courier New" panose="02070309020205020404" pitchFamily="49" charset="0"/>
              <a:buChar char="o"/>
            </a:pPr>
            <a:endParaRPr lang="fr-FR" b="0" dirty="0">
              <a:solidFill>
                <a:schemeClr val="tx1"/>
              </a:solidFill>
              <a:latin typeface="Typo Quik Light Demo"/>
              <a:cs typeface="Typo Quik Light Demo"/>
            </a:endParaRPr>
          </a:p>
          <a:p>
            <a:pPr marL="298442" marR="147951" indent="-285743" algn="just">
              <a:lnSpc>
                <a:spcPts val="1600"/>
              </a:lnSpc>
              <a:spcBef>
                <a:spcPts val="225"/>
              </a:spcBef>
              <a:buClr>
                <a:srgbClr val="EFB45E"/>
              </a:buClr>
              <a:buFont typeface="Courier New" panose="02070309020205020404" pitchFamily="49" charset="0"/>
              <a:buChar char="o"/>
            </a:pPr>
            <a:r>
              <a:rPr lang="fr-FR" dirty="0">
                <a:solidFill>
                  <a:schemeClr val="tx1"/>
                </a:solidFill>
                <a:latin typeface="Typo Quik Light Demo"/>
                <a:cs typeface="Typo Quik Light Demo"/>
              </a:rPr>
              <a:t>Illustration autour d’actions collectives, de dynamiques qui s’enclenchent dans la Manche et l’Orne (Etat des lieux, diagnostic, Vis ma vie, pénibilité dans le secteur des espaces verts…)</a:t>
            </a:r>
          </a:p>
        </p:txBody>
      </p:sp>
    </p:spTree>
    <p:extLst>
      <p:ext uri="{BB962C8B-B14F-4D97-AF65-F5344CB8AC3E}">
        <p14:creationId xmlns:p14="http://schemas.microsoft.com/office/powerpoint/2010/main" val="4130544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p:cNvGrpSpPr/>
          <p:nvPr/>
        </p:nvGrpSpPr>
        <p:grpSpPr>
          <a:xfrm>
            <a:off x="-12191" y="-12191"/>
            <a:ext cx="833755" cy="711835"/>
            <a:chOff x="-12191" y="-12191"/>
            <a:chExt cx="833755" cy="711835"/>
          </a:xfrm>
        </p:grpSpPr>
        <p:sp>
          <p:nvSpPr>
            <p:cNvPr id="4" name="object 4"/>
            <p:cNvSpPr/>
            <p:nvPr/>
          </p:nvSpPr>
          <p:spPr>
            <a:xfrm>
              <a:off x="762" y="762"/>
              <a:ext cx="807720" cy="685800"/>
            </a:xfrm>
            <a:custGeom>
              <a:avLst/>
              <a:gdLst/>
              <a:ahLst/>
              <a:cxnLst/>
              <a:rect l="l" t="t" r="r" b="b"/>
              <a:pathLst>
                <a:path w="807720" h="685800">
                  <a:moveTo>
                    <a:pt x="807720" y="0"/>
                  </a:moveTo>
                  <a:lnTo>
                    <a:pt x="0" y="0"/>
                  </a:lnTo>
                  <a:lnTo>
                    <a:pt x="0" y="685800"/>
                  </a:lnTo>
                  <a:lnTo>
                    <a:pt x="807720" y="685800"/>
                  </a:lnTo>
                  <a:lnTo>
                    <a:pt x="807720" y="0"/>
                  </a:lnTo>
                  <a:close/>
                </a:path>
              </a:pathLst>
            </a:custGeom>
            <a:solidFill>
              <a:srgbClr val="EC6643"/>
            </a:solidFill>
            <a:ln>
              <a:solidFill>
                <a:srgbClr val="EC6643"/>
              </a:solidFill>
            </a:ln>
          </p:spPr>
          <p:txBody>
            <a:bodyPr wrap="square" lIns="0" tIns="0" rIns="0" bIns="0" rtlCol="0"/>
            <a:lstStyle/>
            <a:p>
              <a:endParaRPr/>
            </a:p>
          </p:txBody>
        </p:sp>
        <p:sp>
          <p:nvSpPr>
            <p:cNvPr id="5" name="object 5"/>
            <p:cNvSpPr/>
            <p:nvPr/>
          </p:nvSpPr>
          <p:spPr>
            <a:xfrm>
              <a:off x="762" y="762"/>
              <a:ext cx="807720" cy="685800"/>
            </a:xfrm>
            <a:custGeom>
              <a:avLst/>
              <a:gdLst/>
              <a:ahLst/>
              <a:cxnLst/>
              <a:rect l="l" t="t" r="r" b="b"/>
              <a:pathLst>
                <a:path w="807720" h="685800">
                  <a:moveTo>
                    <a:pt x="0" y="685800"/>
                  </a:moveTo>
                  <a:lnTo>
                    <a:pt x="807720" y="685800"/>
                  </a:lnTo>
                  <a:lnTo>
                    <a:pt x="807720" y="0"/>
                  </a:lnTo>
                  <a:lnTo>
                    <a:pt x="0" y="0"/>
                  </a:lnTo>
                  <a:lnTo>
                    <a:pt x="0" y="685800"/>
                  </a:lnTo>
                  <a:close/>
                </a:path>
              </a:pathLst>
            </a:custGeom>
            <a:ln w="25908">
              <a:solidFill>
                <a:srgbClr val="EC6643"/>
              </a:solidFill>
            </a:ln>
          </p:spPr>
          <p:txBody>
            <a:bodyPr wrap="square" lIns="0" tIns="0" rIns="0" bIns="0" rtlCol="0"/>
            <a:lstStyle/>
            <a:p>
              <a:endParaRPr/>
            </a:p>
          </p:txBody>
        </p:sp>
      </p:grpSp>
      <p:grpSp>
        <p:nvGrpSpPr>
          <p:cNvPr id="6" name="object 6"/>
          <p:cNvGrpSpPr/>
          <p:nvPr/>
        </p:nvGrpSpPr>
        <p:grpSpPr>
          <a:xfrm>
            <a:off x="8441435" y="3883151"/>
            <a:ext cx="716280" cy="1274445"/>
            <a:chOff x="8441435" y="3883151"/>
            <a:chExt cx="716280" cy="1274445"/>
          </a:xfrm>
          <a:solidFill>
            <a:srgbClr val="EC6643"/>
          </a:solidFill>
        </p:grpSpPr>
        <p:sp>
          <p:nvSpPr>
            <p:cNvPr id="7" name="object 7"/>
            <p:cNvSpPr/>
            <p:nvPr/>
          </p:nvSpPr>
          <p:spPr>
            <a:xfrm>
              <a:off x="8454389" y="3896105"/>
              <a:ext cx="690880" cy="1248410"/>
            </a:xfrm>
            <a:custGeom>
              <a:avLst/>
              <a:gdLst/>
              <a:ahLst/>
              <a:cxnLst/>
              <a:rect l="l" t="t" r="r" b="b"/>
              <a:pathLst>
                <a:path w="690879" h="1248410">
                  <a:moveTo>
                    <a:pt x="690372" y="0"/>
                  </a:moveTo>
                  <a:lnTo>
                    <a:pt x="0" y="0"/>
                  </a:lnTo>
                  <a:lnTo>
                    <a:pt x="0" y="1248156"/>
                  </a:lnTo>
                  <a:lnTo>
                    <a:pt x="690372" y="1248156"/>
                  </a:lnTo>
                  <a:lnTo>
                    <a:pt x="690372" y="0"/>
                  </a:lnTo>
                  <a:close/>
                </a:path>
              </a:pathLst>
            </a:custGeom>
            <a:grpFill/>
            <a:ln>
              <a:noFill/>
            </a:ln>
          </p:spPr>
          <p:txBody>
            <a:bodyPr wrap="square" lIns="0" tIns="0" rIns="0" bIns="0" rtlCol="0"/>
            <a:lstStyle/>
            <a:p>
              <a:endParaRPr/>
            </a:p>
          </p:txBody>
        </p:sp>
        <p:sp>
          <p:nvSpPr>
            <p:cNvPr id="8" name="object 8"/>
            <p:cNvSpPr/>
            <p:nvPr/>
          </p:nvSpPr>
          <p:spPr>
            <a:xfrm>
              <a:off x="8454389" y="3896105"/>
              <a:ext cx="690880" cy="1248410"/>
            </a:xfrm>
            <a:custGeom>
              <a:avLst/>
              <a:gdLst/>
              <a:ahLst/>
              <a:cxnLst/>
              <a:rect l="l" t="t" r="r" b="b"/>
              <a:pathLst>
                <a:path w="690879" h="1248410">
                  <a:moveTo>
                    <a:pt x="0" y="1248156"/>
                  </a:moveTo>
                  <a:lnTo>
                    <a:pt x="690372" y="1248156"/>
                  </a:lnTo>
                  <a:lnTo>
                    <a:pt x="690372" y="0"/>
                  </a:lnTo>
                  <a:lnTo>
                    <a:pt x="0" y="0"/>
                  </a:lnTo>
                  <a:lnTo>
                    <a:pt x="0" y="1248156"/>
                  </a:lnTo>
                  <a:close/>
                </a:path>
              </a:pathLst>
            </a:custGeom>
            <a:grpFill/>
            <a:ln w="25908">
              <a:noFill/>
            </a:ln>
          </p:spPr>
          <p:txBody>
            <a:bodyPr wrap="square" lIns="0" tIns="0" rIns="0" bIns="0" rtlCol="0"/>
            <a:lstStyle/>
            <a:p>
              <a:endParaRPr/>
            </a:p>
          </p:txBody>
        </p:sp>
      </p:grpSp>
      <p:grpSp>
        <p:nvGrpSpPr>
          <p:cNvPr id="9" name="object 9"/>
          <p:cNvGrpSpPr/>
          <p:nvPr/>
        </p:nvGrpSpPr>
        <p:grpSpPr>
          <a:xfrm>
            <a:off x="762" y="4763261"/>
            <a:ext cx="1021080" cy="381000"/>
            <a:chOff x="762" y="4763261"/>
            <a:chExt cx="1021080" cy="381000"/>
          </a:xfrm>
        </p:grpSpPr>
        <p:sp>
          <p:nvSpPr>
            <p:cNvPr id="10" name="object 10"/>
            <p:cNvSpPr/>
            <p:nvPr/>
          </p:nvSpPr>
          <p:spPr>
            <a:xfrm>
              <a:off x="762" y="4763261"/>
              <a:ext cx="1021080" cy="381000"/>
            </a:xfrm>
            <a:custGeom>
              <a:avLst/>
              <a:gdLst/>
              <a:ahLst/>
              <a:cxnLst/>
              <a:rect l="l" t="t" r="r" b="b"/>
              <a:pathLst>
                <a:path w="1021080" h="381000">
                  <a:moveTo>
                    <a:pt x="1021080" y="0"/>
                  </a:moveTo>
                  <a:lnTo>
                    <a:pt x="0" y="0"/>
                  </a:lnTo>
                  <a:lnTo>
                    <a:pt x="0" y="380999"/>
                  </a:lnTo>
                  <a:lnTo>
                    <a:pt x="1021080" y="380999"/>
                  </a:lnTo>
                  <a:lnTo>
                    <a:pt x="1021080" y="0"/>
                  </a:lnTo>
                  <a:close/>
                </a:path>
              </a:pathLst>
            </a:custGeom>
            <a:solidFill>
              <a:srgbClr val="EFB45E"/>
            </a:solidFill>
          </p:spPr>
          <p:txBody>
            <a:bodyPr wrap="square" lIns="0" tIns="0" rIns="0" bIns="0" rtlCol="0"/>
            <a:lstStyle/>
            <a:p>
              <a:endParaRPr dirty="0"/>
            </a:p>
          </p:txBody>
        </p:sp>
        <p:sp>
          <p:nvSpPr>
            <p:cNvPr id="11" name="object 11"/>
            <p:cNvSpPr/>
            <p:nvPr/>
          </p:nvSpPr>
          <p:spPr>
            <a:xfrm>
              <a:off x="762" y="4763261"/>
              <a:ext cx="1021080" cy="381000"/>
            </a:xfrm>
            <a:custGeom>
              <a:avLst/>
              <a:gdLst/>
              <a:ahLst/>
              <a:cxnLst/>
              <a:rect l="l" t="t" r="r" b="b"/>
              <a:pathLst>
                <a:path w="1021080" h="381000">
                  <a:moveTo>
                    <a:pt x="0" y="380999"/>
                  </a:moveTo>
                  <a:lnTo>
                    <a:pt x="1021080" y="380999"/>
                  </a:lnTo>
                  <a:lnTo>
                    <a:pt x="1021080" y="0"/>
                  </a:lnTo>
                  <a:lnTo>
                    <a:pt x="0" y="0"/>
                  </a:lnTo>
                  <a:lnTo>
                    <a:pt x="0" y="380999"/>
                  </a:lnTo>
                  <a:close/>
                </a:path>
              </a:pathLst>
            </a:custGeom>
            <a:ln w="25908">
              <a:noFill/>
            </a:ln>
          </p:spPr>
          <p:txBody>
            <a:bodyPr wrap="square" lIns="0" tIns="0" rIns="0" bIns="0" rtlCol="0"/>
            <a:lstStyle/>
            <a:p>
              <a:endParaRPr/>
            </a:p>
          </p:txBody>
        </p:sp>
      </p:grpSp>
      <p:sp>
        <p:nvSpPr>
          <p:cNvPr id="12" name="object 12"/>
          <p:cNvSpPr txBox="1">
            <a:spLocks noGrp="1"/>
          </p:cNvSpPr>
          <p:nvPr>
            <p:ph type="title"/>
          </p:nvPr>
        </p:nvSpPr>
        <p:spPr>
          <a:xfrm>
            <a:off x="1519800" y="1134504"/>
            <a:ext cx="8603691" cy="547458"/>
          </a:xfrm>
          <a:prstGeom prst="rect">
            <a:avLst/>
          </a:prstGeom>
        </p:spPr>
        <p:txBody>
          <a:bodyPr vert="horz" wrap="square" lIns="0" tIns="115443" rIns="0" bIns="0" rtlCol="0">
            <a:spAutoFit/>
          </a:bodyPr>
          <a:lstStyle/>
          <a:p>
            <a:pPr marL="1497330">
              <a:lnSpc>
                <a:spcPct val="100000"/>
              </a:lnSpc>
              <a:spcBef>
                <a:spcPts val="105"/>
              </a:spcBef>
            </a:pPr>
            <a:r>
              <a:rPr lang="fr-FR" sz="2800" dirty="0">
                <a:solidFill>
                  <a:srgbClr val="EC6643"/>
                </a:solidFill>
                <a:latin typeface="Typo Quik"/>
                <a:cs typeface="Typo Quik"/>
              </a:rPr>
              <a:t>Questions/réponses</a:t>
            </a:r>
            <a:endParaRPr sz="2800" dirty="0">
              <a:solidFill>
                <a:srgbClr val="EC6643"/>
              </a:solidFill>
              <a:latin typeface="Calibri"/>
              <a:cs typeface="Calibri"/>
            </a:endParaRPr>
          </a:p>
        </p:txBody>
      </p:sp>
      <p:pic>
        <p:nvPicPr>
          <p:cNvPr id="58" name="object 17">
            <a:extLst>
              <a:ext uri="{FF2B5EF4-FFF2-40B4-BE49-F238E27FC236}">
                <a16:creationId xmlns:a16="http://schemas.microsoft.com/office/drawing/2014/main" id="{AABE7580-D06F-A370-E5AF-AF32E2376AEF}"/>
              </a:ext>
            </a:extLst>
          </p:cNvPr>
          <p:cNvPicPr/>
          <p:nvPr/>
        </p:nvPicPr>
        <p:blipFill>
          <a:blip r:embed="rId2" cstate="print">
            <a:extLst>
              <a:ext uri="{28A0092B-C50C-407E-A947-70E740481C1C}">
                <a14:useLocalDpi xmlns:a14="http://schemas.microsoft.com/office/drawing/2010/main" val="0"/>
              </a:ext>
            </a:extLst>
          </a:blip>
          <a:srcRect/>
          <a:stretch/>
        </p:blipFill>
        <p:spPr>
          <a:xfrm>
            <a:off x="6383844" y="4277957"/>
            <a:ext cx="1901573" cy="763937"/>
          </a:xfrm>
          <a:prstGeom prst="rect">
            <a:avLst/>
          </a:prstGeom>
        </p:spPr>
      </p:pic>
      <p:pic>
        <p:nvPicPr>
          <p:cNvPr id="13" name="object 11">
            <a:extLst>
              <a:ext uri="{FF2B5EF4-FFF2-40B4-BE49-F238E27FC236}">
                <a16:creationId xmlns:a16="http://schemas.microsoft.com/office/drawing/2014/main" id="{42AAC01F-44C4-2E56-170B-81882EF708E9}"/>
              </a:ext>
            </a:extLst>
          </p:cNvPr>
          <p:cNvPicPr/>
          <p:nvPr/>
        </p:nvPicPr>
        <p:blipFill>
          <a:blip r:embed="rId3" cstate="print">
            <a:extLst>
              <a:ext uri="{28A0092B-C50C-407E-A947-70E740481C1C}">
                <a14:useLocalDpi xmlns:a14="http://schemas.microsoft.com/office/drawing/2010/main" val="0"/>
              </a:ext>
            </a:extLst>
          </a:blip>
          <a:srcRect/>
          <a:stretch/>
        </p:blipFill>
        <p:spPr>
          <a:xfrm>
            <a:off x="0" y="2876336"/>
            <a:ext cx="2438400" cy="1783589"/>
          </a:xfrm>
          <a:prstGeom prst="rect">
            <a:avLst/>
          </a:prstGeom>
        </p:spPr>
      </p:pic>
      <p:grpSp>
        <p:nvGrpSpPr>
          <p:cNvPr id="2" name="Groupe 1">
            <a:extLst>
              <a:ext uri="{FF2B5EF4-FFF2-40B4-BE49-F238E27FC236}">
                <a16:creationId xmlns:a16="http://schemas.microsoft.com/office/drawing/2014/main" id="{FDD4B261-0950-DDAE-9CF7-B8C0CCE454C6}"/>
              </a:ext>
            </a:extLst>
          </p:cNvPr>
          <p:cNvGrpSpPr/>
          <p:nvPr/>
        </p:nvGrpSpPr>
        <p:grpSpPr>
          <a:xfrm>
            <a:off x="1905000" y="1127486"/>
            <a:ext cx="720000" cy="720000"/>
            <a:chOff x="3581400" y="2211750"/>
            <a:chExt cx="720000" cy="720000"/>
          </a:xfrm>
        </p:grpSpPr>
        <p:sp>
          <p:nvSpPr>
            <p:cNvPr id="14" name="Ellipse 13">
              <a:extLst>
                <a:ext uri="{FF2B5EF4-FFF2-40B4-BE49-F238E27FC236}">
                  <a16:creationId xmlns:a16="http://schemas.microsoft.com/office/drawing/2014/main" id="{E5DDE1BF-0899-A5EC-6BF2-29800DE76068}"/>
                </a:ext>
              </a:extLst>
            </p:cNvPr>
            <p:cNvSpPr/>
            <p:nvPr/>
          </p:nvSpPr>
          <p:spPr>
            <a:xfrm>
              <a:off x="3581400" y="2211750"/>
              <a:ext cx="720000" cy="720000"/>
            </a:xfrm>
            <a:prstGeom prst="ellipse">
              <a:avLst/>
            </a:prstGeom>
            <a:solidFill>
              <a:srgbClr val="F6F6F4"/>
            </a:solidFill>
            <a:ln>
              <a:noFill/>
            </a:ln>
            <a:effectLst>
              <a:outerShdw blurRad="50800" dist="762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5" name="Graphique 14" descr="Questions avec un remplissage uni">
              <a:extLst>
                <a:ext uri="{FF2B5EF4-FFF2-40B4-BE49-F238E27FC236}">
                  <a16:creationId xmlns:a16="http://schemas.microsoft.com/office/drawing/2014/main" id="{17FA351B-D3C1-FC37-6BF9-9877013B56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53400" y="2300550"/>
              <a:ext cx="576000" cy="576000"/>
            </a:xfrm>
            <a:prstGeom prst="rect">
              <a:avLst/>
            </a:prstGeom>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12191" y="-12191"/>
            <a:ext cx="833755" cy="711835"/>
            <a:chOff x="-12191" y="-12191"/>
            <a:chExt cx="833755" cy="711835"/>
          </a:xfrm>
        </p:grpSpPr>
        <p:sp>
          <p:nvSpPr>
            <p:cNvPr id="4" name="object 4"/>
            <p:cNvSpPr/>
            <p:nvPr/>
          </p:nvSpPr>
          <p:spPr>
            <a:xfrm>
              <a:off x="762" y="762"/>
              <a:ext cx="807720" cy="685800"/>
            </a:xfrm>
            <a:custGeom>
              <a:avLst/>
              <a:gdLst/>
              <a:ahLst/>
              <a:cxnLst/>
              <a:rect l="l" t="t" r="r" b="b"/>
              <a:pathLst>
                <a:path w="807720" h="685800">
                  <a:moveTo>
                    <a:pt x="807720" y="0"/>
                  </a:moveTo>
                  <a:lnTo>
                    <a:pt x="0" y="0"/>
                  </a:lnTo>
                  <a:lnTo>
                    <a:pt x="0" y="685800"/>
                  </a:lnTo>
                  <a:lnTo>
                    <a:pt x="807720" y="685800"/>
                  </a:lnTo>
                  <a:lnTo>
                    <a:pt x="807720" y="0"/>
                  </a:lnTo>
                  <a:close/>
                </a:path>
              </a:pathLst>
            </a:custGeom>
            <a:solidFill>
              <a:srgbClr val="EC6643"/>
            </a:solidFill>
            <a:ln>
              <a:solidFill>
                <a:srgbClr val="EC6643"/>
              </a:solidFill>
            </a:ln>
          </p:spPr>
          <p:txBody>
            <a:bodyPr wrap="square" lIns="0" tIns="0" rIns="0" bIns="0" rtlCol="0"/>
            <a:lstStyle/>
            <a:p>
              <a:endParaRPr/>
            </a:p>
          </p:txBody>
        </p:sp>
        <p:sp>
          <p:nvSpPr>
            <p:cNvPr id="5" name="object 5"/>
            <p:cNvSpPr/>
            <p:nvPr/>
          </p:nvSpPr>
          <p:spPr>
            <a:xfrm>
              <a:off x="762" y="762"/>
              <a:ext cx="807720" cy="685800"/>
            </a:xfrm>
            <a:custGeom>
              <a:avLst/>
              <a:gdLst/>
              <a:ahLst/>
              <a:cxnLst/>
              <a:rect l="l" t="t" r="r" b="b"/>
              <a:pathLst>
                <a:path w="807720" h="685800">
                  <a:moveTo>
                    <a:pt x="0" y="685800"/>
                  </a:moveTo>
                  <a:lnTo>
                    <a:pt x="807720" y="685800"/>
                  </a:lnTo>
                  <a:lnTo>
                    <a:pt x="807720" y="0"/>
                  </a:lnTo>
                  <a:lnTo>
                    <a:pt x="0" y="0"/>
                  </a:lnTo>
                  <a:lnTo>
                    <a:pt x="0" y="685800"/>
                  </a:lnTo>
                  <a:close/>
                </a:path>
              </a:pathLst>
            </a:custGeom>
            <a:ln w="25908">
              <a:solidFill>
                <a:srgbClr val="EC6643"/>
              </a:solidFill>
            </a:ln>
          </p:spPr>
          <p:txBody>
            <a:bodyPr wrap="square" lIns="0" tIns="0" rIns="0" bIns="0" rtlCol="0"/>
            <a:lstStyle/>
            <a:p>
              <a:endParaRPr/>
            </a:p>
          </p:txBody>
        </p:sp>
      </p:grpSp>
      <p:sp>
        <p:nvSpPr>
          <p:cNvPr id="12" name="object 12"/>
          <p:cNvSpPr txBox="1">
            <a:spLocks noGrp="1"/>
          </p:cNvSpPr>
          <p:nvPr>
            <p:ph type="title"/>
          </p:nvPr>
        </p:nvSpPr>
        <p:spPr>
          <a:xfrm>
            <a:off x="391484" y="69933"/>
            <a:ext cx="8603691" cy="547458"/>
          </a:xfrm>
          <a:prstGeom prst="rect">
            <a:avLst/>
          </a:prstGeom>
        </p:spPr>
        <p:txBody>
          <a:bodyPr vert="horz" wrap="square" lIns="0" tIns="115443" rIns="0" bIns="0" rtlCol="0">
            <a:spAutoFit/>
          </a:bodyPr>
          <a:lstStyle/>
          <a:p>
            <a:pPr marL="1497330">
              <a:lnSpc>
                <a:spcPct val="100000"/>
              </a:lnSpc>
              <a:spcBef>
                <a:spcPts val="105"/>
              </a:spcBef>
            </a:pPr>
            <a:r>
              <a:rPr lang="fr-FR" sz="2800" dirty="0">
                <a:solidFill>
                  <a:srgbClr val="EC6643"/>
                </a:solidFill>
                <a:latin typeface="Typo Quik"/>
                <a:cs typeface="Typo Quik"/>
              </a:rPr>
              <a:t>Ressources</a:t>
            </a:r>
            <a:endParaRPr sz="2800" dirty="0">
              <a:solidFill>
                <a:srgbClr val="EC6643"/>
              </a:solidFill>
              <a:latin typeface="Calibri"/>
              <a:cs typeface="Calibri"/>
            </a:endParaRPr>
          </a:p>
        </p:txBody>
      </p:sp>
      <p:pic>
        <p:nvPicPr>
          <p:cNvPr id="58" name="object 17">
            <a:extLst>
              <a:ext uri="{FF2B5EF4-FFF2-40B4-BE49-F238E27FC236}">
                <a16:creationId xmlns:a16="http://schemas.microsoft.com/office/drawing/2014/main" id="{AABE7580-D06F-A370-E5AF-AF32E2376AEF}"/>
              </a:ext>
            </a:extLst>
          </p:cNvPr>
          <p:cNvPicPr/>
          <p:nvPr/>
        </p:nvPicPr>
        <p:blipFill>
          <a:blip r:embed="rId3" cstate="print">
            <a:extLst>
              <a:ext uri="{28A0092B-C50C-407E-A947-70E740481C1C}">
                <a14:useLocalDpi xmlns:a14="http://schemas.microsoft.com/office/drawing/2010/main" val="0"/>
              </a:ext>
            </a:extLst>
          </a:blip>
          <a:srcRect/>
          <a:stretch/>
        </p:blipFill>
        <p:spPr>
          <a:xfrm>
            <a:off x="7654782" y="4374058"/>
            <a:ext cx="1501084" cy="769441"/>
          </a:xfrm>
          <a:prstGeom prst="rect">
            <a:avLst/>
          </a:prstGeom>
        </p:spPr>
      </p:pic>
      <p:grpSp>
        <p:nvGrpSpPr>
          <p:cNvPr id="15" name="Groupe 14">
            <a:extLst>
              <a:ext uri="{FF2B5EF4-FFF2-40B4-BE49-F238E27FC236}">
                <a16:creationId xmlns:a16="http://schemas.microsoft.com/office/drawing/2014/main" id="{E38FCDA3-0EA7-92D8-F5D6-AD3D529D747D}"/>
              </a:ext>
            </a:extLst>
          </p:cNvPr>
          <p:cNvGrpSpPr/>
          <p:nvPr/>
        </p:nvGrpSpPr>
        <p:grpSpPr>
          <a:xfrm>
            <a:off x="972478" y="61356"/>
            <a:ext cx="720000" cy="720000"/>
            <a:chOff x="838200" y="893315"/>
            <a:chExt cx="720000" cy="720000"/>
          </a:xfrm>
        </p:grpSpPr>
        <p:sp>
          <p:nvSpPr>
            <p:cNvPr id="16" name="Ellipse 15">
              <a:extLst>
                <a:ext uri="{FF2B5EF4-FFF2-40B4-BE49-F238E27FC236}">
                  <a16:creationId xmlns:a16="http://schemas.microsoft.com/office/drawing/2014/main" id="{378CD944-DCBC-B355-4F2C-875435BF3C43}"/>
                </a:ext>
              </a:extLst>
            </p:cNvPr>
            <p:cNvSpPr/>
            <p:nvPr/>
          </p:nvSpPr>
          <p:spPr>
            <a:xfrm>
              <a:off x="838200" y="893315"/>
              <a:ext cx="720000" cy="720000"/>
            </a:xfrm>
            <a:prstGeom prst="ellipse">
              <a:avLst/>
            </a:prstGeom>
            <a:solidFill>
              <a:srgbClr val="F6F6F4"/>
            </a:solidFill>
            <a:ln>
              <a:noFill/>
            </a:ln>
            <a:effectLst>
              <a:outerShdw blurRad="50800" dist="762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7" name="Graphique 16" descr="Recherche de dossiers avec un remplissage uni">
              <a:extLst>
                <a:ext uri="{FF2B5EF4-FFF2-40B4-BE49-F238E27FC236}">
                  <a16:creationId xmlns:a16="http://schemas.microsoft.com/office/drawing/2014/main" id="{0E043A88-31AD-7792-C080-898F121608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0150" y="965315"/>
              <a:ext cx="576000" cy="576000"/>
            </a:xfrm>
            <a:prstGeom prst="rect">
              <a:avLst/>
            </a:prstGeom>
          </p:spPr>
        </p:pic>
      </p:grpSp>
      <p:pic>
        <p:nvPicPr>
          <p:cNvPr id="9" name="Image 8">
            <a:extLst>
              <a:ext uri="{FF2B5EF4-FFF2-40B4-BE49-F238E27FC236}">
                <a16:creationId xmlns:a16="http://schemas.microsoft.com/office/drawing/2014/main" id="{0D61FA4E-688E-047C-E887-3F72A2D1A13C}"/>
              </a:ext>
            </a:extLst>
          </p:cNvPr>
          <p:cNvPicPr>
            <a:picLocks noChangeAspect="1"/>
          </p:cNvPicPr>
          <p:nvPr/>
        </p:nvPicPr>
        <p:blipFill rotWithShape="1">
          <a:blip r:embed="rId6"/>
          <a:srcRect l="37500" t="21612" r="39167" b="17303"/>
          <a:stretch/>
        </p:blipFill>
        <p:spPr>
          <a:xfrm>
            <a:off x="4742905" y="3277537"/>
            <a:ext cx="1206713" cy="1776980"/>
          </a:xfrm>
          <a:prstGeom prst="rect">
            <a:avLst/>
          </a:prstGeom>
        </p:spPr>
      </p:pic>
      <p:pic>
        <p:nvPicPr>
          <p:cNvPr id="11" name="Image 10">
            <a:extLst>
              <a:ext uri="{FF2B5EF4-FFF2-40B4-BE49-F238E27FC236}">
                <a16:creationId xmlns:a16="http://schemas.microsoft.com/office/drawing/2014/main" id="{F7CE5ECA-9EF1-2314-34BA-7DC2DFE4C1D4}"/>
              </a:ext>
            </a:extLst>
          </p:cNvPr>
          <p:cNvPicPr>
            <a:picLocks noChangeAspect="1"/>
          </p:cNvPicPr>
          <p:nvPr/>
        </p:nvPicPr>
        <p:blipFill rotWithShape="1">
          <a:blip r:embed="rId7"/>
          <a:srcRect l="36666" t="21612" r="38334" b="12963"/>
          <a:stretch/>
        </p:blipFill>
        <p:spPr>
          <a:xfrm>
            <a:off x="7366493" y="439431"/>
            <a:ext cx="1207140" cy="1776980"/>
          </a:xfrm>
          <a:prstGeom prst="rect">
            <a:avLst/>
          </a:prstGeom>
        </p:spPr>
      </p:pic>
      <p:pic>
        <p:nvPicPr>
          <p:cNvPr id="19" name="Image 18">
            <a:extLst>
              <a:ext uri="{FF2B5EF4-FFF2-40B4-BE49-F238E27FC236}">
                <a16:creationId xmlns:a16="http://schemas.microsoft.com/office/drawing/2014/main" id="{B39B817C-3AB5-07DB-0EDE-591439AD8CEA}"/>
              </a:ext>
            </a:extLst>
          </p:cNvPr>
          <p:cNvPicPr>
            <a:picLocks noChangeAspect="1"/>
          </p:cNvPicPr>
          <p:nvPr/>
        </p:nvPicPr>
        <p:blipFill rotWithShape="1">
          <a:blip r:embed="rId8"/>
          <a:srcRect l="26667" t="16038" r="27500" b="26585"/>
          <a:stretch/>
        </p:blipFill>
        <p:spPr>
          <a:xfrm>
            <a:off x="570367" y="1033547"/>
            <a:ext cx="1825230" cy="1285264"/>
          </a:xfrm>
          <a:prstGeom prst="rect">
            <a:avLst/>
          </a:prstGeom>
        </p:spPr>
      </p:pic>
      <p:sp>
        <p:nvSpPr>
          <p:cNvPr id="20" name="ZoneTexte 19">
            <a:extLst>
              <a:ext uri="{FF2B5EF4-FFF2-40B4-BE49-F238E27FC236}">
                <a16:creationId xmlns:a16="http://schemas.microsoft.com/office/drawing/2014/main" id="{610E6D84-A3DD-5897-54D0-D49DFDD7008D}"/>
              </a:ext>
            </a:extLst>
          </p:cNvPr>
          <p:cNvSpPr txBox="1"/>
          <p:nvPr/>
        </p:nvSpPr>
        <p:spPr>
          <a:xfrm>
            <a:off x="7189833" y="2346201"/>
            <a:ext cx="1954167" cy="769441"/>
          </a:xfrm>
          <a:prstGeom prst="rect">
            <a:avLst/>
          </a:prstGeom>
          <a:noFill/>
        </p:spPr>
        <p:txBody>
          <a:bodyPr wrap="square" rtlCol="0">
            <a:spAutoFit/>
          </a:bodyPr>
          <a:lstStyle/>
          <a:p>
            <a:r>
              <a:rPr lang="fr-FR" sz="1100" u="sng" dirty="0">
                <a:solidFill>
                  <a:schemeClr val="tx1"/>
                </a:solidFill>
                <a:effectLst/>
                <a:latin typeface="Calibri" panose="020F0502020204030204" pitchFamily="34" charset="0"/>
                <a:ea typeface="Times New Roman" panose="02020603050405020304" pitchFamily="18" charset="0"/>
                <a:hlinkClick r:id="rId9">
                  <a:extLst>
                    <a:ext uri="{A12FA001-AC4F-418D-AE19-62706E023703}">
                      <ahyp:hlinkClr xmlns:ahyp="http://schemas.microsoft.com/office/drawing/2018/hyperlinkcolor" val="tx"/>
                    </a:ext>
                  </a:extLst>
                </a:hlinkClick>
              </a:rPr>
              <a:t>https://www.haut-conseil-egalite.gouv.fr/</a:t>
            </a:r>
            <a:r>
              <a:rPr lang="fr-FR" sz="1050" u="sng" dirty="0">
                <a:solidFill>
                  <a:schemeClr val="tx1"/>
                </a:solidFill>
                <a:latin typeface="Calibri" panose="020F0502020204030204" pitchFamily="34" charset="0"/>
                <a:ea typeface="Times New Roman" panose="02020603050405020304" pitchFamily="18" charset="0"/>
              </a:rPr>
              <a:t> </a:t>
            </a:r>
            <a:r>
              <a:rPr lang="fr-FR" sz="1100" u="sng" dirty="0">
                <a:solidFill>
                  <a:schemeClr val="tx1"/>
                </a:solidFill>
                <a:effectLst/>
                <a:latin typeface="Calibri" panose="020F0502020204030204" pitchFamily="34" charset="0"/>
                <a:ea typeface="Times New Roman" panose="02020603050405020304" pitchFamily="18" charset="0"/>
                <a:hlinkClick r:id="rId10">
                  <a:extLst>
                    <a:ext uri="{A12FA001-AC4F-418D-AE19-62706E023703}">
                      <ahyp:hlinkClr xmlns:ahyp="http://schemas.microsoft.com/office/drawing/2018/hyperlinkcolor" val="tx"/>
                    </a:ext>
                  </a:extLst>
                </a:hlinkClick>
              </a:rPr>
              <a:t>guide_egalite_tpe_pme_2021.pdf (travail-emploi.gouv.fr)</a:t>
            </a:r>
            <a:endParaRPr lang="fr-FR" sz="1100" u="sng" dirty="0">
              <a:solidFill>
                <a:schemeClr val="tx1"/>
              </a:solidFill>
              <a:effectLst/>
              <a:latin typeface="Calibri" panose="020F0502020204030204" pitchFamily="34" charset="0"/>
              <a:ea typeface="Times New Roman" panose="02020603050405020304" pitchFamily="18" charset="0"/>
            </a:endParaRPr>
          </a:p>
        </p:txBody>
      </p:sp>
      <p:sp>
        <p:nvSpPr>
          <p:cNvPr id="22" name="ZoneTexte 21">
            <a:extLst>
              <a:ext uri="{FF2B5EF4-FFF2-40B4-BE49-F238E27FC236}">
                <a16:creationId xmlns:a16="http://schemas.microsoft.com/office/drawing/2014/main" id="{19E3F601-E068-15BD-443B-E71C537374C4}"/>
              </a:ext>
            </a:extLst>
          </p:cNvPr>
          <p:cNvSpPr txBox="1"/>
          <p:nvPr/>
        </p:nvSpPr>
        <p:spPr>
          <a:xfrm>
            <a:off x="281146" y="2346201"/>
            <a:ext cx="2637431" cy="430887"/>
          </a:xfrm>
          <a:prstGeom prst="rect">
            <a:avLst/>
          </a:prstGeom>
          <a:noFill/>
        </p:spPr>
        <p:txBody>
          <a:bodyPr wrap="square" rtlCol="0">
            <a:spAutoFit/>
          </a:bodyPr>
          <a:lstStyle/>
          <a:p>
            <a:pPr algn="just"/>
            <a:r>
              <a:rPr lang="fr-FR" sz="1100" u="sng" dirty="0">
                <a:solidFill>
                  <a:schemeClr val="tx1"/>
                </a:solidFill>
                <a:effectLst/>
                <a:latin typeface="Calibri" panose="020F0502020204030204" pitchFamily="34" charset="0"/>
                <a:ea typeface="Times New Roman" panose="02020603050405020304" pitchFamily="18" charset="0"/>
                <a:hlinkClick r:id="rId11">
                  <a:extLst>
                    <a:ext uri="{A12FA001-AC4F-418D-AE19-62706E023703}">
                      <ahyp:hlinkClr xmlns:ahyp="http://schemas.microsoft.com/office/drawing/2018/hyperlinkcolor" val="tx"/>
                    </a:ext>
                  </a:extLst>
                </a:hlinkClick>
              </a:rPr>
              <a:t>https://travail-emploi.gouv.fr/le-ministere-en-action/egalite-femmes-hommes/</a:t>
            </a:r>
            <a:endParaRPr lang="fr-FR" sz="1100" u="sng" dirty="0">
              <a:solidFill>
                <a:schemeClr val="tx1"/>
              </a:solidFill>
              <a:effectLst/>
              <a:latin typeface="Calibri" panose="020F0502020204030204" pitchFamily="34" charset="0"/>
              <a:ea typeface="Times New Roman" panose="02020603050405020304" pitchFamily="18" charset="0"/>
            </a:endParaRPr>
          </a:p>
        </p:txBody>
      </p:sp>
      <p:sp>
        <p:nvSpPr>
          <p:cNvPr id="23" name="ZoneTexte 22">
            <a:extLst>
              <a:ext uri="{FF2B5EF4-FFF2-40B4-BE49-F238E27FC236}">
                <a16:creationId xmlns:a16="http://schemas.microsoft.com/office/drawing/2014/main" id="{57FED0F8-665D-1388-325D-86D557653E49}"/>
              </a:ext>
            </a:extLst>
          </p:cNvPr>
          <p:cNvSpPr txBox="1"/>
          <p:nvPr/>
        </p:nvSpPr>
        <p:spPr>
          <a:xfrm>
            <a:off x="5972364" y="3558168"/>
            <a:ext cx="1829787" cy="1215717"/>
          </a:xfrm>
          <a:prstGeom prst="rect">
            <a:avLst/>
          </a:prstGeom>
          <a:noFill/>
        </p:spPr>
        <p:txBody>
          <a:bodyPr wrap="square" rtlCol="0">
            <a:spAutoFit/>
          </a:bodyPr>
          <a:lstStyle/>
          <a:p>
            <a:r>
              <a:rPr lang="fr-FR" sz="1100" dirty="0">
                <a:solidFill>
                  <a:schemeClr val="tx1"/>
                </a:solidFill>
                <a:effectLst/>
                <a:latin typeface="Calibri" panose="020F0502020204030204" pitchFamily="34" charset="0"/>
                <a:ea typeface="Calibri" panose="020F0502020204030204" pitchFamily="34" charset="0"/>
                <a:hlinkClick r:id="rId12">
                  <a:extLst>
                    <a:ext uri="{A12FA001-AC4F-418D-AE19-62706E023703}">
                      <ahyp:hlinkClr xmlns:ahyp="http://schemas.microsoft.com/office/drawing/2018/hyperlinkcolor" val="tx"/>
                    </a:ext>
                  </a:extLst>
                </a:hlinkClick>
              </a:rPr>
              <a:t>https://www.essnormandie.org/wp-content/uploads/2022/03/Etude_Egalite-femmes-hommes_mars2022.pdf</a:t>
            </a:r>
            <a:endParaRPr lang="fr-FR" sz="1100" dirty="0">
              <a:solidFill>
                <a:schemeClr val="tx1"/>
              </a:solidFill>
              <a:latin typeface="Calibri" panose="020F0502020204030204" pitchFamily="34" charset="0"/>
              <a:ea typeface="Calibri" panose="020F0502020204030204" pitchFamily="34" charset="0"/>
            </a:endParaRPr>
          </a:p>
          <a:p>
            <a:endParaRPr lang="fr-FR" dirty="0"/>
          </a:p>
        </p:txBody>
      </p:sp>
      <p:pic>
        <p:nvPicPr>
          <p:cNvPr id="25" name="Image 24">
            <a:extLst>
              <a:ext uri="{FF2B5EF4-FFF2-40B4-BE49-F238E27FC236}">
                <a16:creationId xmlns:a16="http://schemas.microsoft.com/office/drawing/2014/main" id="{1A4A60EA-AC0E-1AB1-C081-11B117941E03}"/>
              </a:ext>
            </a:extLst>
          </p:cNvPr>
          <p:cNvPicPr>
            <a:picLocks noChangeAspect="1"/>
          </p:cNvPicPr>
          <p:nvPr/>
        </p:nvPicPr>
        <p:blipFill rotWithShape="1">
          <a:blip r:embed="rId13"/>
          <a:srcRect l="16804" t="16038" r="19069" b="24252"/>
          <a:stretch/>
        </p:blipFill>
        <p:spPr>
          <a:xfrm>
            <a:off x="3669898" y="771324"/>
            <a:ext cx="2465160" cy="1291154"/>
          </a:xfrm>
          <a:prstGeom prst="rect">
            <a:avLst/>
          </a:prstGeom>
        </p:spPr>
      </p:pic>
      <p:sp>
        <p:nvSpPr>
          <p:cNvPr id="26" name="ZoneTexte 25">
            <a:extLst>
              <a:ext uri="{FF2B5EF4-FFF2-40B4-BE49-F238E27FC236}">
                <a16:creationId xmlns:a16="http://schemas.microsoft.com/office/drawing/2014/main" id="{DA873397-7483-30BC-A477-515FCF8D4571}"/>
              </a:ext>
            </a:extLst>
          </p:cNvPr>
          <p:cNvSpPr txBox="1"/>
          <p:nvPr/>
        </p:nvSpPr>
        <p:spPr>
          <a:xfrm>
            <a:off x="3669898" y="2216411"/>
            <a:ext cx="2646277" cy="769441"/>
          </a:xfrm>
          <a:prstGeom prst="rect">
            <a:avLst/>
          </a:prstGeom>
          <a:noFill/>
        </p:spPr>
        <p:txBody>
          <a:bodyPr wrap="square" rtlCol="0">
            <a:spAutoFit/>
          </a:bodyPr>
          <a:lstStyle/>
          <a:p>
            <a:pPr>
              <a:buClr>
                <a:srgbClr val="EC6643"/>
              </a:buClr>
            </a:pPr>
            <a:r>
              <a:rPr lang="fr-FR" sz="1100" dirty="0">
                <a:solidFill>
                  <a:schemeClr val="tx1"/>
                </a:solidFill>
                <a:effectLst/>
                <a:latin typeface="Calibri" panose="020F0502020204030204" pitchFamily="34" charset="0"/>
                <a:ea typeface="Times New Roman" panose="02020603050405020304" pitchFamily="18" charset="0"/>
                <a:hlinkClick r:id="rId14">
                  <a:extLst>
                    <a:ext uri="{A12FA001-AC4F-418D-AE19-62706E023703}">
                      <ahyp:hlinkClr xmlns:ahyp="http://schemas.microsoft.com/office/drawing/2018/hyperlinkcolor" val="tx"/>
                    </a:ext>
                  </a:extLst>
                </a:hlinkClick>
              </a:rPr>
              <a:t>https://www.orse.org/nos-travaux/guide-tout-savoir-sur-legalite-professionnelle-entre-les-femmes-et-les-hommes-2eme-edition</a:t>
            </a:r>
            <a:endParaRPr lang="fr-FR" sz="1100" dirty="0">
              <a:solidFill>
                <a:schemeClr val="tx1"/>
              </a:solidFill>
              <a:effectLst/>
              <a:latin typeface="Calibri" panose="020F0502020204030204" pitchFamily="34" charset="0"/>
              <a:ea typeface="Times New Roman" panose="02020603050405020304" pitchFamily="18" charset="0"/>
            </a:endParaRPr>
          </a:p>
        </p:txBody>
      </p:sp>
      <p:pic>
        <p:nvPicPr>
          <p:cNvPr id="28" name="Image 27">
            <a:extLst>
              <a:ext uri="{FF2B5EF4-FFF2-40B4-BE49-F238E27FC236}">
                <a16:creationId xmlns:a16="http://schemas.microsoft.com/office/drawing/2014/main" id="{5579C54B-1667-02E9-2093-2239079E174B}"/>
              </a:ext>
            </a:extLst>
          </p:cNvPr>
          <p:cNvPicPr>
            <a:picLocks noChangeAspect="1"/>
          </p:cNvPicPr>
          <p:nvPr/>
        </p:nvPicPr>
        <p:blipFill rotWithShape="1">
          <a:blip r:embed="rId15"/>
          <a:srcRect l="36929" t="22299" r="38904" b="16703"/>
          <a:stretch/>
        </p:blipFill>
        <p:spPr>
          <a:xfrm>
            <a:off x="525677" y="3190974"/>
            <a:ext cx="1206713" cy="1713293"/>
          </a:xfrm>
          <a:prstGeom prst="rect">
            <a:avLst/>
          </a:prstGeom>
        </p:spPr>
      </p:pic>
      <p:sp>
        <p:nvSpPr>
          <p:cNvPr id="29" name="ZoneTexte 28">
            <a:extLst>
              <a:ext uri="{FF2B5EF4-FFF2-40B4-BE49-F238E27FC236}">
                <a16:creationId xmlns:a16="http://schemas.microsoft.com/office/drawing/2014/main" id="{D43279FC-FA29-1BB7-DB7A-0CFCB9C310BC}"/>
              </a:ext>
            </a:extLst>
          </p:cNvPr>
          <p:cNvSpPr txBox="1"/>
          <p:nvPr/>
        </p:nvSpPr>
        <p:spPr>
          <a:xfrm>
            <a:off x="1875089" y="3627017"/>
            <a:ext cx="2392111" cy="938719"/>
          </a:xfrm>
          <a:prstGeom prst="rect">
            <a:avLst/>
          </a:prstGeom>
          <a:noFill/>
        </p:spPr>
        <p:txBody>
          <a:bodyPr wrap="square" rtlCol="0">
            <a:spAutoFit/>
          </a:bodyPr>
          <a:lstStyle/>
          <a:p>
            <a:pPr>
              <a:buClr>
                <a:srgbClr val="EC6643"/>
              </a:buClr>
            </a:pPr>
            <a:r>
              <a:rPr lang="fr-FR" sz="1100" u="sng" dirty="0" err="1">
                <a:solidFill>
                  <a:schemeClr val="tx1"/>
                </a:solidFill>
                <a:effectLst/>
                <a:latin typeface="Calibri" panose="020F0502020204030204" pitchFamily="34" charset="0"/>
                <a:ea typeface="Times New Roman" panose="02020603050405020304" pitchFamily="18" charset="0"/>
                <a:hlinkClick r:id="rId16">
                  <a:extLst>
                    <a:ext uri="{A12FA001-AC4F-418D-AE19-62706E023703}">
                      <ahyp:hlinkClr xmlns:ahyp="http://schemas.microsoft.com/office/drawing/2018/hyperlinkcolor" val="tx"/>
                    </a:ext>
                  </a:extLst>
                </a:hlinkClick>
              </a:rPr>
              <a:t>Égalite</a:t>
            </a:r>
            <a:r>
              <a:rPr lang="fr-FR" sz="1100" u="sng" dirty="0">
                <a:solidFill>
                  <a:schemeClr val="tx1"/>
                </a:solidFill>
                <a:effectLst/>
                <a:latin typeface="Calibri" panose="020F0502020204030204" pitchFamily="34" charset="0"/>
                <a:ea typeface="Times New Roman" panose="02020603050405020304" pitchFamily="18" charset="0"/>
                <a:hlinkClick r:id="rId16">
                  <a:extLst>
                    <a:ext uri="{A12FA001-AC4F-418D-AE19-62706E023703}">
                      <ahyp:hlinkClr xmlns:ahyp="http://schemas.microsoft.com/office/drawing/2018/hyperlinkcolor" val="tx"/>
                    </a:ext>
                  </a:extLst>
                </a:hlinkClick>
              </a:rPr>
              <a:t> professionnelle et QVCT : 10 recommandations pour négocier un accord | Agence nationale pour l'amélioration des conditions de travail (</a:t>
            </a:r>
            <a:r>
              <a:rPr lang="fr-FR" sz="1100" u="sng" dirty="0" err="1">
                <a:solidFill>
                  <a:schemeClr val="tx1"/>
                </a:solidFill>
                <a:effectLst/>
                <a:latin typeface="Calibri" panose="020F0502020204030204" pitchFamily="34" charset="0"/>
                <a:ea typeface="Times New Roman" panose="02020603050405020304" pitchFamily="18" charset="0"/>
                <a:hlinkClick r:id="rId16">
                  <a:extLst>
                    <a:ext uri="{A12FA001-AC4F-418D-AE19-62706E023703}">
                      <ahyp:hlinkClr xmlns:ahyp="http://schemas.microsoft.com/office/drawing/2018/hyperlinkcolor" val="tx"/>
                    </a:ext>
                  </a:extLst>
                </a:hlinkClick>
              </a:rPr>
              <a:t>Anact</a:t>
            </a:r>
            <a:r>
              <a:rPr lang="fr-FR" sz="1100" u="sng" dirty="0">
                <a:solidFill>
                  <a:schemeClr val="tx1"/>
                </a:solidFill>
                <a:effectLst/>
                <a:latin typeface="Calibri" panose="020F0502020204030204" pitchFamily="34" charset="0"/>
                <a:ea typeface="Times New Roman" panose="02020603050405020304" pitchFamily="18" charset="0"/>
                <a:hlinkClick r:id="rId16">
                  <a:extLst>
                    <a:ext uri="{A12FA001-AC4F-418D-AE19-62706E023703}">
                      <ahyp:hlinkClr xmlns:ahyp="http://schemas.microsoft.com/office/drawing/2018/hyperlinkcolor" val="tx"/>
                    </a:ext>
                  </a:extLst>
                </a:hlinkClick>
              </a:rPr>
              <a:t>)</a:t>
            </a:r>
            <a:endParaRPr lang="fr-FR" sz="1100" u="sng" dirty="0">
              <a:solidFill>
                <a:schemeClr val="tx1"/>
              </a:solidFill>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277190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435102" y="761"/>
            <a:ext cx="2758440" cy="3175"/>
          </a:xfrm>
          <a:custGeom>
            <a:avLst/>
            <a:gdLst/>
            <a:ahLst/>
            <a:cxnLst/>
            <a:rect l="l" t="t" r="r" b="b"/>
            <a:pathLst>
              <a:path w="2758440" h="3175">
                <a:moveTo>
                  <a:pt x="0" y="3048"/>
                </a:moveTo>
                <a:lnTo>
                  <a:pt x="2758440" y="3048"/>
                </a:lnTo>
                <a:lnTo>
                  <a:pt x="2758440" y="0"/>
                </a:lnTo>
                <a:lnTo>
                  <a:pt x="0" y="0"/>
                </a:lnTo>
                <a:lnTo>
                  <a:pt x="0" y="3048"/>
                </a:lnTo>
                <a:close/>
              </a:path>
            </a:pathLst>
          </a:custGeom>
          <a:solidFill>
            <a:srgbClr val="D9E9E9"/>
          </a:solidFill>
        </p:spPr>
        <p:txBody>
          <a:bodyPr wrap="square" lIns="0" tIns="0" rIns="0" bIns="0" rtlCol="0"/>
          <a:lstStyle/>
          <a:p>
            <a:endParaRPr/>
          </a:p>
        </p:txBody>
      </p:sp>
      <p:sp>
        <p:nvSpPr>
          <p:cNvPr id="8" name="object 8"/>
          <p:cNvSpPr txBox="1">
            <a:spLocks noGrp="1"/>
          </p:cNvSpPr>
          <p:nvPr>
            <p:ph type="title"/>
          </p:nvPr>
        </p:nvSpPr>
        <p:spPr>
          <a:xfrm>
            <a:off x="845870" y="1338970"/>
            <a:ext cx="7452260" cy="873957"/>
          </a:xfrm>
          <a:prstGeom prst="rect">
            <a:avLst/>
          </a:prstGeom>
        </p:spPr>
        <p:txBody>
          <a:bodyPr vert="horz" wrap="square" lIns="0" tIns="12065" rIns="0" bIns="0" rtlCol="0">
            <a:spAutoFit/>
          </a:bodyPr>
          <a:lstStyle/>
          <a:p>
            <a:pPr marL="12700" algn="ctr">
              <a:lnSpc>
                <a:spcPct val="100000"/>
              </a:lnSpc>
              <a:spcBef>
                <a:spcPts val="95"/>
              </a:spcBef>
            </a:pPr>
            <a:r>
              <a:rPr lang="fr-FR" sz="2800" spc="-10" dirty="0">
                <a:solidFill>
                  <a:srgbClr val="EC6643"/>
                </a:solidFill>
                <a:latin typeface="Typo Quik"/>
                <a:cs typeface="Typo Quik"/>
              </a:rPr>
              <a:t>La CRESS Normandie vous remercie pour votre participation !</a:t>
            </a:r>
            <a:endParaRPr sz="2800" dirty="0">
              <a:solidFill>
                <a:srgbClr val="EC6643"/>
              </a:solidFill>
              <a:latin typeface="Typo Quik"/>
              <a:cs typeface="Typo Quik"/>
            </a:endParaRPr>
          </a:p>
        </p:txBody>
      </p:sp>
      <p:sp>
        <p:nvSpPr>
          <p:cNvPr id="17" name="object 17"/>
          <p:cNvSpPr txBox="1"/>
          <p:nvPr/>
        </p:nvSpPr>
        <p:spPr>
          <a:xfrm>
            <a:off x="1647825" y="3082394"/>
            <a:ext cx="5848350" cy="903837"/>
          </a:xfrm>
          <a:prstGeom prst="rect">
            <a:avLst/>
          </a:prstGeom>
        </p:spPr>
        <p:txBody>
          <a:bodyPr vert="horz" wrap="square" lIns="0" tIns="19050" rIns="0" bIns="0" rtlCol="0">
            <a:spAutoFit/>
          </a:bodyPr>
          <a:lstStyle/>
          <a:p>
            <a:pPr marL="12700" marR="5080" algn="ctr">
              <a:lnSpc>
                <a:spcPct val="95200"/>
              </a:lnSpc>
              <a:spcBef>
                <a:spcPts val="150"/>
              </a:spcBef>
            </a:pPr>
            <a:r>
              <a:rPr lang="it-IT" sz="1600" b="1" dirty="0">
                <a:solidFill>
                  <a:schemeClr val="tx1"/>
                </a:solidFill>
                <a:latin typeface="Typo Quik Light Demo"/>
                <a:cs typeface="Typo Quik Light Demo"/>
              </a:rPr>
              <a:t>Contact </a:t>
            </a:r>
            <a:r>
              <a:rPr lang="it-IT" sz="1600" b="0" dirty="0">
                <a:solidFill>
                  <a:schemeClr val="tx1"/>
                </a:solidFill>
                <a:latin typeface="Typo Quik Light Demo"/>
                <a:cs typeface="Typo Quik Light Demo"/>
              </a:rPr>
              <a:t>: Laure BARAZZUTTI, Directrice adjointe  laure.barazzutti@cressnormandie.org </a:t>
            </a:r>
          </a:p>
          <a:p>
            <a:pPr marL="12700" marR="5080" algn="ctr">
              <a:lnSpc>
                <a:spcPct val="95200"/>
              </a:lnSpc>
              <a:spcBef>
                <a:spcPts val="150"/>
              </a:spcBef>
            </a:pPr>
            <a:r>
              <a:rPr lang="it-IT" sz="1600" b="0" dirty="0">
                <a:solidFill>
                  <a:schemeClr val="tx1"/>
                </a:solidFill>
                <a:latin typeface="Typo Quik Light Demo"/>
                <a:cs typeface="Typo Quik Light Demo"/>
              </a:rPr>
              <a:t>02 31 06 09 23</a:t>
            </a:r>
          </a:p>
          <a:p>
            <a:pPr marL="12700" marR="5080">
              <a:lnSpc>
                <a:spcPct val="95200"/>
              </a:lnSpc>
              <a:spcBef>
                <a:spcPts val="150"/>
              </a:spcBef>
            </a:pPr>
            <a:endParaRPr sz="900" dirty="0">
              <a:latin typeface="Typo Quik Light Demo"/>
              <a:cs typeface="Typo Quik Light Demo"/>
            </a:endParaRPr>
          </a:p>
        </p:txBody>
      </p:sp>
      <p:pic>
        <p:nvPicPr>
          <p:cNvPr id="18" name="object 17">
            <a:extLst>
              <a:ext uri="{FF2B5EF4-FFF2-40B4-BE49-F238E27FC236}">
                <a16:creationId xmlns:a16="http://schemas.microsoft.com/office/drawing/2014/main" id="{35C18E68-D70B-D5F2-4CAC-5BE941790DFF}"/>
              </a:ext>
            </a:extLst>
          </p:cNvPr>
          <p:cNvPicPr/>
          <p:nvPr/>
        </p:nvPicPr>
        <p:blipFill>
          <a:blip r:embed="rId2" cstate="print">
            <a:extLst>
              <a:ext uri="{28A0092B-C50C-407E-A947-70E740481C1C}">
                <a14:useLocalDpi xmlns:a14="http://schemas.microsoft.com/office/drawing/2010/main" val="0"/>
              </a:ext>
            </a:extLst>
          </a:blip>
          <a:srcRect/>
          <a:stretch/>
        </p:blipFill>
        <p:spPr>
          <a:xfrm>
            <a:off x="7010400" y="4358476"/>
            <a:ext cx="1901573" cy="763937"/>
          </a:xfrm>
          <a:prstGeom prst="rect">
            <a:avLst/>
          </a:prstGeom>
        </p:spPr>
      </p:pic>
      <p:pic>
        <p:nvPicPr>
          <p:cNvPr id="20" name="Image 19">
            <a:extLst>
              <a:ext uri="{FF2B5EF4-FFF2-40B4-BE49-F238E27FC236}">
                <a16:creationId xmlns:a16="http://schemas.microsoft.com/office/drawing/2014/main" id="{FE9F6D39-CAAE-306E-AF9D-212D452580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643" y="4208956"/>
            <a:ext cx="1769368" cy="845822"/>
          </a:xfrm>
          <a:prstGeom prst="rect">
            <a:avLst/>
          </a:prstGeom>
        </p:spPr>
      </p:pic>
      <p:pic>
        <p:nvPicPr>
          <p:cNvPr id="2" name="Image 1" descr="Une image contenant texte, Police, Graphique, logo&#10;&#10;Description générée automatiquement">
            <a:extLst>
              <a:ext uri="{FF2B5EF4-FFF2-40B4-BE49-F238E27FC236}">
                <a16:creationId xmlns:a16="http://schemas.microsoft.com/office/drawing/2014/main" id="{1C2B2AFC-143D-5801-FAC7-88E9B26C52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615" y="56347"/>
            <a:ext cx="1020056" cy="1020056"/>
          </a:xfrm>
          <a:prstGeom prst="rect">
            <a:avLst/>
          </a:prstGeom>
        </p:spPr>
      </p:pic>
      <p:pic>
        <p:nvPicPr>
          <p:cNvPr id="3" name="Image 2" descr="Une image contenant texte, Police, logo, Graphique&#10;&#10;Description générée automatiquement">
            <a:extLst>
              <a:ext uri="{FF2B5EF4-FFF2-40B4-BE49-F238E27FC236}">
                <a16:creationId xmlns:a16="http://schemas.microsoft.com/office/drawing/2014/main" id="{28DC8008-5419-2AD1-E119-DD56F054F5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6305" y="287652"/>
            <a:ext cx="1371600" cy="624078"/>
          </a:xfrm>
          <a:prstGeom prst="rect">
            <a:avLst/>
          </a:prstGeom>
        </p:spPr>
      </p:pic>
    </p:spTree>
    <p:extLst>
      <p:ext uri="{BB962C8B-B14F-4D97-AF65-F5344CB8AC3E}">
        <p14:creationId xmlns:p14="http://schemas.microsoft.com/office/powerpoint/2010/main" val="4273110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D8A638F-ED9D-1806-CEB8-B3481EC10C87}"/>
              </a:ext>
            </a:extLst>
          </p:cNvPr>
          <p:cNvSpPr/>
          <p:nvPr/>
        </p:nvSpPr>
        <p:spPr>
          <a:xfrm>
            <a:off x="0" y="3344169"/>
            <a:ext cx="9149735" cy="1799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object 10">
            <a:extLst>
              <a:ext uri="{FF2B5EF4-FFF2-40B4-BE49-F238E27FC236}">
                <a16:creationId xmlns:a16="http://schemas.microsoft.com/office/drawing/2014/main" id="{FD0E1942-7A4A-C30F-8312-4EF4E28265D7}"/>
              </a:ext>
            </a:extLst>
          </p:cNvPr>
          <p:cNvSpPr/>
          <p:nvPr/>
        </p:nvSpPr>
        <p:spPr>
          <a:xfrm>
            <a:off x="762" y="3809"/>
            <a:ext cx="9144000" cy="622300"/>
          </a:xfrm>
          <a:custGeom>
            <a:avLst/>
            <a:gdLst/>
            <a:ahLst/>
            <a:cxnLst/>
            <a:rect l="l" t="t" r="r" b="b"/>
            <a:pathLst>
              <a:path w="9144000" h="622300">
                <a:moveTo>
                  <a:pt x="9144000" y="0"/>
                </a:moveTo>
                <a:lnTo>
                  <a:pt x="0" y="0"/>
                </a:lnTo>
                <a:lnTo>
                  <a:pt x="0" y="621791"/>
                </a:lnTo>
                <a:lnTo>
                  <a:pt x="9144000" y="621791"/>
                </a:lnTo>
                <a:lnTo>
                  <a:pt x="9144000" y="0"/>
                </a:lnTo>
                <a:close/>
              </a:path>
            </a:pathLst>
          </a:custGeom>
          <a:solidFill>
            <a:srgbClr val="EC6643"/>
          </a:solidFill>
          <a:ln>
            <a:noFill/>
          </a:ln>
        </p:spPr>
        <p:txBody>
          <a:bodyPr wrap="square" lIns="0" tIns="0" rIns="0" bIns="0" rtlCol="0"/>
          <a:lstStyle/>
          <a:p>
            <a:endParaRPr dirty="0"/>
          </a:p>
        </p:txBody>
      </p:sp>
      <p:sp>
        <p:nvSpPr>
          <p:cNvPr id="4" name="object 18">
            <a:extLst>
              <a:ext uri="{FF2B5EF4-FFF2-40B4-BE49-F238E27FC236}">
                <a16:creationId xmlns:a16="http://schemas.microsoft.com/office/drawing/2014/main" id="{73216BA2-06A6-4E3D-801E-6A02A0EBA3ED}"/>
              </a:ext>
            </a:extLst>
          </p:cNvPr>
          <p:cNvSpPr txBox="1"/>
          <p:nvPr/>
        </p:nvSpPr>
        <p:spPr>
          <a:xfrm>
            <a:off x="1192785" y="797869"/>
            <a:ext cx="6953011" cy="197106"/>
          </a:xfrm>
          <a:prstGeom prst="rect">
            <a:avLst/>
          </a:prstGeom>
        </p:spPr>
        <p:txBody>
          <a:bodyPr vert="horz" wrap="square" lIns="0" tIns="8637" rIns="0" bIns="0" rtlCol="0">
            <a:spAutoFit/>
          </a:bodyPr>
          <a:lstStyle/>
          <a:p>
            <a:pPr algn="l" defTabSz="621883" rtl="0"/>
            <a:r>
              <a:rPr lang="fr-FR" sz="1224" b="1" kern="1200" dirty="0">
                <a:solidFill>
                  <a:prstClr val="black"/>
                </a:solidFill>
                <a:latin typeface="Tahoma" panose="020B0604030504040204" pitchFamily="34" charset="0"/>
                <a:ea typeface="Tahoma" panose="020B0604030504040204" pitchFamily="34" charset="0"/>
                <a:cs typeface="Tahoma" panose="020B0604030504040204" pitchFamily="34" charset="0"/>
              </a:rPr>
              <a:t>L’emploi dans l’ESS, plus de 35 000 postes à renouveler dans les 10 prochaines années :</a:t>
            </a:r>
            <a:endParaRPr lang="fr-FR" sz="1224"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a:extLst>
              <a:ext uri="{FF2B5EF4-FFF2-40B4-BE49-F238E27FC236}">
                <a16:creationId xmlns:a16="http://schemas.microsoft.com/office/drawing/2014/main" id="{679693B7-C12C-4C7A-9724-B880CDFFB2BE}"/>
              </a:ext>
            </a:extLst>
          </p:cNvPr>
          <p:cNvSpPr/>
          <p:nvPr/>
        </p:nvSpPr>
        <p:spPr>
          <a:xfrm>
            <a:off x="4342639" y="1309387"/>
            <a:ext cx="4452349" cy="3137334"/>
          </a:xfrm>
          <a:prstGeom prst="rect">
            <a:avLst/>
          </a:prstGeom>
          <a:solidFill>
            <a:schemeClr val="bg1"/>
          </a:solidFill>
        </p:spPr>
        <p:txBody>
          <a:bodyPr wrap="square">
            <a:spAutoFit/>
          </a:bodyPr>
          <a:lstStyle/>
          <a:p>
            <a:pPr marL="233206" indent="-233206" algn="just" defTabSz="621883" rtl="0">
              <a:lnSpc>
                <a:spcPts val="1700"/>
              </a:lnSpc>
              <a:buFont typeface="Symbol" panose="05050102010706020507" pitchFamily="18" charset="2"/>
              <a:buChar char=""/>
            </a:pPr>
            <a:r>
              <a:rPr lang="fr-FR" sz="1400" b="1" kern="1200" dirty="0">
                <a:solidFill>
                  <a:schemeClr val="accent6"/>
                </a:solidFill>
                <a:latin typeface="Calibri"/>
                <a:ea typeface="Tahoma" panose="020B0604030504040204" pitchFamily="34" charset="0"/>
                <a:cs typeface="Tahoma" panose="020B0604030504040204" pitchFamily="34" charset="0"/>
              </a:rPr>
              <a:t>32%</a:t>
            </a:r>
            <a:r>
              <a:rPr lang="fr-FR" sz="1400" kern="1200" dirty="0">
                <a:solidFill>
                  <a:prstClr val="black"/>
                </a:solidFill>
                <a:latin typeface="Calibri"/>
                <a:ea typeface="Tahoma" panose="020B0604030504040204" pitchFamily="34" charset="0"/>
                <a:cs typeface="Tahoma" panose="020B0604030504040204" pitchFamily="34" charset="0"/>
              </a:rPr>
              <a:t> des salarié.es sont agé.es de 50 ans et plus soit </a:t>
            </a:r>
            <a:r>
              <a:rPr lang="fr-FR" sz="1400" b="1" kern="1200" dirty="0">
                <a:solidFill>
                  <a:schemeClr val="accent6"/>
                </a:solidFill>
                <a:latin typeface="Calibri"/>
                <a:ea typeface="Tahoma" panose="020B0604030504040204" pitchFamily="34" charset="0"/>
                <a:cs typeface="Tahoma" panose="020B0604030504040204" pitchFamily="34" charset="0"/>
              </a:rPr>
              <a:t>35 136 </a:t>
            </a:r>
            <a:r>
              <a:rPr lang="fr-FR" sz="1400" kern="1200" dirty="0">
                <a:solidFill>
                  <a:schemeClr val="tx1"/>
                </a:solidFill>
                <a:latin typeface="Calibri"/>
                <a:ea typeface="Tahoma" panose="020B0604030504040204" pitchFamily="34" charset="0"/>
                <a:cs typeface="Tahoma" panose="020B0604030504040204" pitchFamily="34" charset="0"/>
              </a:rPr>
              <a:t>postes salariés à renouveler dans les 10 prochaines années, dont 23 500 postes occupés par des femmes</a:t>
            </a:r>
          </a:p>
          <a:p>
            <a:pPr marL="233206" indent="-233206" algn="just" defTabSz="621883" rtl="0">
              <a:lnSpc>
                <a:spcPts val="1700"/>
              </a:lnSpc>
              <a:buFont typeface="Symbol" panose="05050102010706020507" pitchFamily="18" charset="2"/>
              <a:buChar char=""/>
            </a:pPr>
            <a:endParaRPr lang="fr-FR" sz="1400" b="1" u="sng" kern="1200" dirty="0">
              <a:solidFill>
                <a:prstClr val="black"/>
              </a:solidFill>
              <a:latin typeface="Calibri"/>
              <a:ea typeface="Tahoma" panose="020B0604030504040204" pitchFamily="34" charset="0"/>
              <a:cs typeface="Tahoma" panose="020B0604030504040204" pitchFamily="34" charset="0"/>
            </a:endParaRPr>
          </a:p>
          <a:p>
            <a:pPr marL="233206" indent="-233206" algn="just" defTabSz="621883" rtl="0">
              <a:lnSpc>
                <a:spcPts val="1700"/>
              </a:lnSpc>
              <a:buFont typeface="Symbol" panose="05050102010706020507" pitchFamily="18" charset="2"/>
              <a:buChar char=""/>
            </a:pPr>
            <a:r>
              <a:rPr lang="fr-FR" sz="1400" b="1" kern="1200" dirty="0">
                <a:solidFill>
                  <a:schemeClr val="accent6"/>
                </a:solidFill>
                <a:latin typeface="Calibri"/>
                <a:ea typeface="Tahoma" panose="020B0604030504040204" pitchFamily="34" charset="0"/>
                <a:cs typeface="Tahoma" panose="020B0604030504040204" pitchFamily="34" charset="0"/>
              </a:rPr>
              <a:t>77%</a:t>
            </a:r>
            <a:r>
              <a:rPr lang="fr-FR" sz="1400" kern="1200" dirty="0">
                <a:solidFill>
                  <a:prstClr val="black"/>
                </a:solidFill>
                <a:latin typeface="Calibri"/>
                <a:ea typeface="Tahoma" panose="020B0604030504040204" pitchFamily="34" charset="0"/>
                <a:cs typeface="Tahoma" panose="020B0604030504040204" pitchFamily="34" charset="0"/>
              </a:rPr>
              <a:t> des contrats de travail dans des structures ESS sont en CDI </a:t>
            </a:r>
          </a:p>
          <a:p>
            <a:pPr marL="233206" indent="-233206" algn="just" defTabSz="621883" rtl="0">
              <a:lnSpc>
                <a:spcPts val="1700"/>
              </a:lnSpc>
              <a:buFont typeface="Symbol" panose="05050102010706020507" pitchFamily="18" charset="2"/>
              <a:buChar char=""/>
            </a:pPr>
            <a:endParaRPr lang="fr-FR" sz="1400" kern="1200" dirty="0">
              <a:solidFill>
                <a:prstClr val="black"/>
              </a:solidFill>
              <a:latin typeface="Calibri"/>
              <a:ea typeface="Tahoma" panose="020B0604030504040204" pitchFamily="34" charset="0"/>
              <a:cs typeface="Tahoma" panose="020B0604030504040204" pitchFamily="34" charset="0"/>
            </a:endParaRPr>
          </a:p>
          <a:p>
            <a:pPr marL="233206" indent="-233206" algn="just" defTabSz="621883" rtl="0">
              <a:lnSpc>
                <a:spcPts val="1700"/>
              </a:lnSpc>
              <a:buFont typeface="Symbol" panose="05050102010706020507" pitchFamily="18" charset="2"/>
              <a:buChar char=""/>
            </a:pPr>
            <a:r>
              <a:rPr lang="fr-FR" sz="1400" kern="1200" dirty="0">
                <a:solidFill>
                  <a:prstClr val="black"/>
                </a:solidFill>
                <a:latin typeface="Calibri"/>
                <a:ea typeface="Tahoma" panose="020B0604030504040204" pitchFamily="34" charset="0"/>
                <a:cs typeface="Tahoma" panose="020B0604030504040204" pitchFamily="34" charset="0"/>
              </a:rPr>
              <a:t>Plus de </a:t>
            </a:r>
            <a:r>
              <a:rPr lang="fr-FR" sz="1400" b="1" kern="1200" dirty="0">
                <a:solidFill>
                  <a:schemeClr val="accent6"/>
                </a:solidFill>
                <a:latin typeface="Calibri"/>
                <a:ea typeface="Tahoma" panose="020B0604030504040204" pitchFamily="34" charset="0"/>
                <a:cs typeface="Tahoma" panose="020B0604030504040204" pitchFamily="34" charset="0"/>
              </a:rPr>
              <a:t>2/3 des emplois</a:t>
            </a:r>
            <a:r>
              <a:rPr lang="fr-FR" sz="1400" kern="1200" dirty="0">
                <a:solidFill>
                  <a:schemeClr val="accent6"/>
                </a:solidFill>
                <a:latin typeface="Calibri"/>
                <a:ea typeface="Tahoma" panose="020B0604030504040204" pitchFamily="34" charset="0"/>
                <a:cs typeface="Tahoma" panose="020B0604030504040204" pitchFamily="34" charset="0"/>
              </a:rPr>
              <a:t> </a:t>
            </a:r>
            <a:r>
              <a:rPr lang="fr-FR" sz="1400" kern="1200" dirty="0">
                <a:solidFill>
                  <a:prstClr val="black"/>
                </a:solidFill>
                <a:latin typeface="Calibri"/>
                <a:ea typeface="Tahoma" panose="020B0604030504040204" pitchFamily="34" charset="0"/>
                <a:cs typeface="Tahoma" panose="020B0604030504040204" pitchFamily="34" charset="0"/>
              </a:rPr>
              <a:t>ESS sont à temps complet </a:t>
            </a:r>
          </a:p>
          <a:p>
            <a:pPr algn="just" defTabSz="621883" rtl="0">
              <a:lnSpc>
                <a:spcPts val="1700"/>
              </a:lnSpc>
            </a:pPr>
            <a:endParaRPr lang="fr-FR" sz="1400" b="1" kern="1200" dirty="0">
              <a:solidFill>
                <a:prstClr val="black"/>
              </a:solidFill>
              <a:latin typeface="Calibri"/>
              <a:ea typeface="Tahoma" panose="020B0604030504040204" pitchFamily="34" charset="0"/>
              <a:cs typeface="Tahoma" panose="020B0604030504040204" pitchFamily="34" charset="0"/>
            </a:endParaRPr>
          </a:p>
          <a:p>
            <a:pPr marL="233206" indent="-233206" algn="just" defTabSz="621883" rtl="0">
              <a:lnSpc>
                <a:spcPts val="1700"/>
              </a:lnSpc>
              <a:buFont typeface="Symbol" panose="05050102010706020507" pitchFamily="18" charset="2"/>
              <a:buChar char=""/>
            </a:pPr>
            <a:r>
              <a:rPr lang="fr-FR" sz="1400" b="1" kern="1200" dirty="0">
                <a:solidFill>
                  <a:schemeClr val="accent6"/>
                </a:solidFill>
                <a:latin typeface="Calibri"/>
                <a:ea typeface="Tahoma" panose="020B0604030504040204" pitchFamily="34" charset="0"/>
                <a:cs typeface="Tahoma" panose="020B0604030504040204" pitchFamily="34" charset="0"/>
              </a:rPr>
              <a:t>11% </a:t>
            </a:r>
            <a:r>
              <a:rPr lang="fr-FR" sz="1400" kern="1200" dirty="0">
                <a:solidFill>
                  <a:prstClr val="black"/>
                </a:solidFill>
                <a:latin typeface="Calibri"/>
                <a:ea typeface="Tahoma" panose="020B0604030504040204" pitchFamily="34" charset="0"/>
                <a:cs typeface="Tahoma" panose="020B0604030504040204" pitchFamily="34" charset="0"/>
              </a:rPr>
              <a:t>des femmes salariées de l’ESS sont cadres contre 17% des hommes</a:t>
            </a:r>
          </a:p>
          <a:p>
            <a:pPr marL="233206" indent="-233206" algn="just" defTabSz="621883" rtl="0">
              <a:lnSpc>
                <a:spcPts val="1700"/>
              </a:lnSpc>
              <a:buFont typeface="Symbol" panose="05050102010706020507" pitchFamily="18" charset="2"/>
              <a:buChar char=""/>
            </a:pPr>
            <a:endParaRPr lang="fr-FR" sz="1400" kern="1200" dirty="0">
              <a:solidFill>
                <a:prstClr val="black"/>
              </a:solidFill>
              <a:latin typeface="Calibri"/>
              <a:ea typeface="Tahoma" panose="020B0604030504040204" pitchFamily="34" charset="0"/>
              <a:cs typeface="Tahoma" panose="020B0604030504040204" pitchFamily="34" charset="0"/>
            </a:endParaRPr>
          </a:p>
          <a:p>
            <a:pPr marL="233206" indent="-233206" algn="just" defTabSz="621883" rtl="0">
              <a:lnSpc>
                <a:spcPts val="1700"/>
              </a:lnSpc>
              <a:buFont typeface="Symbol" panose="05050102010706020507" pitchFamily="18" charset="2"/>
              <a:buChar char=""/>
            </a:pPr>
            <a:r>
              <a:rPr lang="fr-FR" sz="1400" kern="1200" dirty="0">
                <a:solidFill>
                  <a:prstClr val="black"/>
                </a:solidFill>
                <a:latin typeface="Calibri"/>
                <a:ea typeface="Tahoma" panose="020B0604030504040204" pitchFamily="34" charset="0"/>
                <a:cs typeface="Tahoma" panose="020B0604030504040204" pitchFamily="34" charset="0"/>
              </a:rPr>
              <a:t>35,5% des salarié.es de l’ESS sont des employé.es et 13% sont des cadres</a:t>
            </a:r>
          </a:p>
        </p:txBody>
      </p:sp>
      <p:graphicFrame>
        <p:nvGraphicFramePr>
          <p:cNvPr id="6" name="Graphique 5">
            <a:extLst>
              <a:ext uri="{FF2B5EF4-FFF2-40B4-BE49-F238E27FC236}">
                <a16:creationId xmlns:a16="http://schemas.microsoft.com/office/drawing/2014/main" id="{A0357C75-CAB7-4D19-A745-2120FA18E3D8}"/>
              </a:ext>
            </a:extLst>
          </p:cNvPr>
          <p:cNvGraphicFramePr>
            <a:graphicFrameLocks/>
          </p:cNvGraphicFramePr>
          <p:nvPr>
            <p:extLst>
              <p:ext uri="{D42A27DB-BD31-4B8C-83A1-F6EECF244321}">
                <p14:modId xmlns:p14="http://schemas.microsoft.com/office/powerpoint/2010/main" val="2158610059"/>
              </p:ext>
            </p:extLst>
          </p:nvPr>
        </p:nvGraphicFramePr>
        <p:xfrm>
          <a:off x="321214" y="1044730"/>
          <a:ext cx="3700211" cy="3866599"/>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object 4">
            <a:extLst>
              <a:ext uri="{FF2B5EF4-FFF2-40B4-BE49-F238E27FC236}">
                <a16:creationId xmlns:a16="http://schemas.microsoft.com/office/drawing/2014/main" id="{11F024A4-0135-4FDD-B860-8E8E946DF600}"/>
              </a:ext>
            </a:extLst>
          </p:cNvPr>
          <p:cNvGrpSpPr/>
          <p:nvPr/>
        </p:nvGrpSpPr>
        <p:grpSpPr>
          <a:xfrm>
            <a:off x="1192785" y="0"/>
            <a:ext cx="6769900" cy="478505"/>
            <a:chOff x="378002" y="106045"/>
            <a:chExt cx="9954260" cy="703580"/>
          </a:xfrm>
        </p:grpSpPr>
        <p:sp>
          <p:nvSpPr>
            <p:cNvPr id="8" name="object 5">
              <a:extLst>
                <a:ext uri="{FF2B5EF4-FFF2-40B4-BE49-F238E27FC236}">
                  <a16:creationId xmlns:a16="http://schemas.microsoft.com/office/drawing/2014/main" id="{8EA4967A-F2F2-49EA-8C8F-9F7C8ECFDD3F}"/>
                </a:ext>
              </a:extLst>
            </p:cNvPr>
            <p:cNvSpPr/>
            <p:nvPr/>
          </p:nvSpPr>
          <p:spPr>
            <a:xfrm>
              <a:off x="378002" y="233565"/>
              <a:ext cx="9954260" cy="505459"/>
            </a:xfrm>
            <a:custGeom>
              <a:avLst/>
              <a:gdLst/>
              <a:ahLst/>
              <a:cxnLst/>
              <a:rect l="l" t="t" r="r" b="b"/>
              <a:pathLst>
                <a:path w="9954260" h="505459">
                  <a:moveTo>
                    <a:pt x="9954006" y="0"/>
                  </a:moveTo>
                  <a:lnTo>
                    <a:pt x="0" y="0"/>
                  </a:lnTo>
                  <a:lnTo>
                    <a:pt x="0" y="505371"/>
                  </a:lnTo>
                  <a:lnTo>
                    <a:pt x="9954006" y="505371"/>
                  </a:lnTo>
                  <a:lnTo>
                    <a:pt x="9954006" y="0"/>
                  </a:lnTo>
                  <a:close/>
                </a:path>
              </a:pathLst>
            </a:custGeom>
            <a:noFill/>
          </p:spPr>
          <p:txBody>
            <a:bodyPr wrap="square" lIns="0" tIns="0" rIns="0" bIns="0" rtlCol="0"/>
            <a:lstStyle/>
            <a:p>
              <a:pPr algn="ctr" defTabSz="621883" rtl="0"/>
              <a:endParaRPr sz="1224" kern="1200" dirty="0">
                <a:solidFill>
                  <a:schemeClr val="accent6"/>
                </a:solidFill>
                <a:highlight>
                  <a:srgbClr val="FF0000"/>
                </a:highlight>
                <a:latin typeface="Calibri"/>
                <a:ea typeface="+mn-ea"/>
                <a:cs typeface="+mn-cs"/>
              </a:endParaRPr>
            </a:p>
          </p:txBody>
        </p:sp>
        <p:sp>
          <p:nvSpPr>
            <p:cNvPr id="9" name="object 6">
              <a:extLst>
                <a:ext uri="{FF2B5EF4-FFF2-40B4-BE49-F238E27FC236}">
                  <a16:creationId xmlns:a16="http://schemas.microsoft.com/office/drawing/2014/main" id="{E1B189B6-90B3-4035-BF10-FF623518AA94}"/>
                </a:ext>
              </a:extLst>
            </p:cNvPr>
            <p:cNvSpPr/>
            <p:nvPr/>
          </p:nvSpPr>
          <p:spPr>
            <a:xfrm>
              <a:off x="4737100" y="106045"/>
              <a:ext cx="1207770" cy="703580"/>
            </a:xfrm>
            <a:custGeom>
              <a:avLst/>
              <a:gdLst/>
              <a:ahLst/>
              <a:cxnLst/>
              <a:rect l="l" t="t" r="r" b="b"/>
              <a:pathLst>
                <a:path w="1207770" h="703580">
                  <a:moveTo>
                    <a:pt x="1163866" y="0"/>
                  </a:moveTo>
                  <a:lnTo>
                    <a:pt x="0" y="81381"/>
                  </a:lnTo>
                  <a:lnTo>
                    <a:pt x="43484" y="703262"/>
                  </a:lnTo>
                  <a:lnTo>
                    <a:pt x="1207350" y="621880"/>
                  </a:lnTo>
                  <a:lnTo>
                    <a:pt x="1163866" y="0"/>
                  </a:lnTo>
                  <a:close/>
                </a:path>
              </a:pathLst>
            </a:custGeom>
            <a:solidFill>
              <a:srgbClr val="1A2753"/>
            </a:solidFill>
          </p:spPr>
          <p:txBody>
            <a:bodyPr wrap="square" lIns="0" tIns="0" rIns="0" bIns="0" rtlCol="0"/>
            <a:lstStyle/>
            <a:p>
              <a:pPr algn="ctr" defTabSz="621883" rtl="0"/>
              <a:endParaRPr sz="1224" kern="1200">
                <a:solidFill>
                  <a:prstClr val="black"/>
                </a:solidFill>
                <a:latin typeface="Calibri"/>
                <a:ea typeface="+mn-ea"/>
                <a:cs typeface="+mn-cs"/>
              </a:endParaRPr>
            </a:p>
          </p:txBody>
        </p:sp>
      </p:grpSp>
      <p:sp>
        <p:nvSpPr>
          <p:cNvPr id="10" name="object 7">
            <a:extLst>
              <a:ext uri="{FF2B5EF4-FFF2-40B4-BE49-F238E27FC236}">
                <a16:creationId xmlns:a16="http://schemas.microsoft.com/office/drawing/2014/main" id="{76710E7E-224A-4BB1-BD1A-22A89530360D}"/>
              </a:ext>
            </a:extLst>
          </p:cNvPr>
          <p:cNvSpPr txBox="1">
            <a:spLocks/>
          </p:cNvSpPr>
          <p:nvPr/>
        </p:nvSpPr>
        <p:spPr>
          <a:xfrm>
            <a:off x="1877169" y="-19434"/>
            <a:ext cx="5744797" cy="458781"/>
          </a:xfrm>
          <a:prstGeom prst="rect">
            <a:avLst/>
          </a:prstGeom>
        </p:spPr>
        <p:txBody>
          <a:bodyPr vert="horz" wrap="square" lIns="0" tIns="8637" rIns="0" bIns="0" rtlCol="0">
            <a:spAutoFit/>
          </a:bodyPr>
          <a:lstStyle>
            <a:lvl1pPr>
              <a:defRPr sz="3000" b="1" i="0">
                <a:solidFill>
                  <a:schemeClr val="bg1"/>
                </a:solidFill>
                <a:latin typeface="Tahoma"/>
                <a:ea typeface="+mj-ea"/>
                <a:cs typeface="Tahoma"/>
              </a:defRPr>
            </a:lvl1pPr>
          </a:lstStyle>
          <a:p>
            <a:pPr marL="110557" algn="ctr" defTabSz="621883" rtl="0">
              <a:spcBef>
                <a:spcPts val="68"/>
              </a:spcBef>
              <a:tabLst>
                <a:tab pos="1419967" algn="l"/>
              </a:tabLst>
            </a:pPr>
            <a:r>
              <a:rPr lang="fr-FR" sz="2040" spc="-75" dirty="0">
                <a:solidFill>
                  <a:prstClr val="white"/>
                </a:solidFill>
              </a:rPr>
              <a:t>Place</a:t>
            </a:r>
            <a:r>
              <a:rPr lang="fr-FR" sz="2040" spc="-126" dirty="0">
                <a:solidFill>
                  <a:prstClr val="white"/>
                </a:solidFill>
              </a:rPr>
              <a:t> </a:t>
            </a:r>
            <a:r>
              <a:rPr lang="fr-FR" sz="2040" spc="-119" dirty="0">
                <a:solidFill>
                  <a:prstClr val="white"/>
                </a:solidFill>
              </a:rPr>
              <a:t>de</a:t>
            </a:r>
            <a:r>
              <a:rPr lang="fr-FR" sz="2040" spc="-122" dirty="0">
                <a:solidFill>
                  <a:prstClr val="white"/>
                </a:solidFill>
              </a:rPr>
              <a:t> </a:t>
            </a:r>
            <a:r>
              <a:rPr lang="fr-FR" sz="2040" spc="-41" dirty="0">
                <a:solidFill>
                  <a:prstClr val="white"/>
                </a:solidFill>
              </a:rPr>
              <a:t>l’	</a:t>
            </a:r>
            <a:r>
              <a:rPr lang="fr-FR" sz="4387" spc="-153" baseline="-8397" dirty="0">
                <a:solidFill>
                  <a:prstClr val="white"/>
                </a:solidFill>
              </a:rPr>
              <a:t>ESS</a:t>
            </a:r>
            <a:r>
              <a:rPr lang="fr-FR" sz="4387" spc="188" baseline="-8397" dirty="0">
                <a:solidFill>
                  <a:prstClr val="white"/>
                </a:solidFill>
              </a:rPr>
              <a:t> </a:t>
            </a:r>
            <a:r>
              <a:rPr lang="fr-FR" sz="2040" spc="-112" dirty="0">
                <a:solidFill>
                  <a:prstClr val="white"/>
                </a:solidFill>
              </a:rPr>
              <a:t>en Normandie</a:t>
            </a:r>
            <a:endParaRPr lang="fr-FR" sz="2040" dirty="0">
              <a:solidFill>
                <a:prstClr val="white"/>
              </a:solidFill>
            </a:endParaRPr>
          </a:p>
        </p:txBody>
      </p:sp>
      <p:grpSp>
        <p:nvGrpSpPr>
          <p:cNvPr id="11" name="Groupe 10">
            <a:extLst>
              <a:ext uri="{FF2B5EF4-FFF2-40B4-BE49-F238E27FC236}">
                <a16:creationId xmlns:a16="http://schemas.microsoft.com/office/drawing/2014/main" id="{39B2ED5A-583C-4235-B6DF-E31CECFDB832}"/>
              </a:ext>
            </a:extLst>
          </p:cNvPr>
          <p:cNvGrpSpPr/>
          <p:nvPr/>
        </p:nvGrpSpPr>
        <p:grpSpPr>
          <a:xfrm>
            <a:off x="7621967" y="4324350"/>
            <a:ext cx="1526194" cy="808731"/>
            <a:chOff x="9537700" y="210412"/>
            <a:chExt cx="1141289" cy="573783"/>
          </a:xfrm>
        </p:grpSpPr>
        <p:sp>
          <p:nvSpPr>
            <p:cNvPr id="12" name="Rectangle 11">
              <a:extLst>
                <a:ext uri="{FF2B5EF4-FFF2-40B4-BE49-F238E27FC236}">
                  <a16:creationId xmlns:a16="http://schemas.microsoft.com/office/drawing/2014/main" id="{3C32433A-6DF6-4064-AF5C-C8420F30D5DC}"/>
                </a:ext>
              </a:extLst>
            </p:cNvPr>
            <p:cNvSpPr/>
            <p:nvPr/>
          </p:nvSpPr>
          <p:spPr>
            <a:xfrm>
              <a:off x="9537700" y="210412"/>
              <a:ext cx="1141289" cy="573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1883" rtl="0"/>
              <a:endParaRPr lang="fr-FR" sz="1224" kern="1200">
                <a:solidFill>
                  <a:prstClr val="white"/>
                </a:solidFill>
                <a:latin typeface="Calibri"/>
              </a:endParaRPr>
            </a:p>
          </p:txBody>
        </p:sp>
        <p:pic>
          <p:nvPicPr>
            <p:cNvPr id="13" name="Image 12">
              <a:extLst>
                <a:ext uri="{FF2B5EF4-FFF2-40B4-BE49-F238E27FC236}">
                  <a16:creationId xmlns:a16="http://schemas.microsoft.com/office/drawing/2014/main" id="{54AD286B-9526-4D26-B514-E58CC82DA1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0520" y="314348"/>
              <a:ext cx="1042560" cy="370457"/>
            </a:xfrm>
            <a:prstGeom prst="rect">
              <a:avLst/>
            </a:prstGeom>
          </p:spPr>
        </p:pic>
      </p:grpSp>
      <p:sp>
        <p:nvSpPr>
          <p:cNvPr id="15" name="ZoneTexte 14">
            <a:extLst>
              <a:ext uri="{FF2B5EF4-FFF2-40B4-BE49-F238E27FC236}">
                <a16:creationId xmlns:a16="http://schemas.microsoft.com/office/drawing/2014/main" id="{49627663-9E52-D1A8-94A1-31E73CE17CE0}"/>
              </a:ext>
            </a:extLst>
          </p:cNvPr>
          <p:cNvSpPr txBox="1"/>
          <p:nvPr/>
        </p:nvSpPr>
        <p:spPr>
          <a:xfrm>
            <a:off x="4157411" y="4798045"/>
            <a:ext cx="5232633" cy="276999"/>
          </a:xfrm>
          <a:prstGeom prst="rect">
            <a:avLst/>
          </a:prstGeom>
          <a:noFill/>
        </p:spPr>
        <p:txBody>
          <a:bodyPr wrap="square" rtlCol="0">
            <a:spAutoFit/>
          </a:bodyPr>
          <a:lstStyle/>
          <a:p>
            <a:r>
              <a:rPr lang="fr-FR" sz="1200" i="1" dirty="0">
                <a:latin typeface="+mn-lt"/>
              </a:rPr>
              <a:t>Source : ORESS Normandie d’après INSEE 2019</a:t>
            </a:r>
          </a:p>
        </p:txBody>
      </p:sp>
    </p:spTree>
    <p:extLst>
      <p:ext uri="{BB962C8B-B14F-4D97-AF65-F5344CB8AC3E}">
        <p14:creationId xmlns:p14="http://schemas.microsoft.com/office/powerpoint/2010/main" val="1618538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0C125B-B367-9E42-3AAF-03525EF91FD0}"/>
              </a:ext>
            </a:extLst>
          </p:cNvPr>
          <p:cNvSpPr/>
          <p:nvPr/>
        </p:nvSpPr>
        <p:spPr>
          <a:xfrm>
            <a:off x="0" y="3326413"/>
            <a:ext cx="9144000" cy="3410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C313D960-A7C3-C0CB-FF53-27965B70A39C}"/>
              </a:ext>
            </a:extLst>
          </p:cNvPr>
          <p:cNvSpPr/>
          <p:nvPr/>
        </p:nvSpPr>
        <p:spPr>
          <a:xfrm>
            <a:off x="0" y="3653801"/>
            <a:ext cx="9144000" cy="1489699"/>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object 10">
            <a:extLst>
              <a:ext uri="{FF2B5EF4-FFF2-40B4-BE49-F238E27FC236}">
                <a16:creationId xmlns:a16="http://schemas.microsoft.com/office/drawing/2014/main" id="{EC6F76D2-43D8-C0B0-7DF8-CA59DDE0D8C7}"/>
              </a:ext>
            </a:extLst>
          </p:cNvPr>
          <p:cNvSpPr/>
          <p:nvPr/>
        </p:nvSpPr>
        <p:spPr>
          <a:xfrm>
            <a:off x="762" y="3809"/>
            <a:ext cx="9144000" cy="521713"/>
          </a:xfrm>
          <a:custGeom>
            <a:avLst/>
            <a:gdLst/>
            <a:ahLst/>
            <a:cxnLst/>
            <a:rect l="l" t="t" r="r" b="b"/>
            <a:pathLst>
              <a:path w="9144000" h="622300">
                <a:moveTo>
                  <a:pt x="9144000" y="0"/>
                </a:moveTo>
                <a:lnTo>
                  <a:pt x="0" y="0"/>
                </a:lnTo>
                <a:lnTo>
                  <a:pt x="0" y="621791"/>
                </a:lnTo>
                <a:lnTo>
                  <a:pt x="9144000" y="621791"/>
                </a:lnTo>
                <a:lnTo>
                  <a:pt x="9144000" y="0"/>
                </a:lnTo>
                <a:close/>
              </a:path>
            </a:pathLst>
          </a:custGeom>
          <a:solidFill>
            <a:srgbClr val="EC6643"/>
          </a:solidFill>
          <a:ln>
            <a:noFill/>
          </a:ln>
        </p:spPr>
        <p:txBody>
          <a:bodyPr wrap="square" lIns="0" tIns="0" rIns="0" bIns="0" rtlCol="0"/>
          <a:lstStyle/>
          <a:p>
            <a:endParaRPr dirty="0"/>
          </a:p>
        </p:txBody>
      </p:sp>
      <p:sp>
        <p:nvSpPr>
          <p:cNvPr id="9" name="object 6">
            <a:extLst>
              <a:ext uri="{FF2B5EF4-FFF2-40B4-BE49-F238E27FC236}">
                <a16:creationId xmlns:a16="http://schemas.microsoft.com/office/drawing/2014/main" id="{E1B189B6-90B3-4035-BF10-FF623518AA94}"/>
              </a:ext>
            </a:extLst>
          </p:cNvPr>
          <p:cNvSpPr/>
          <p:nvPr/>
        </p:nvSpPr>
        <p:spPr>
          <a:xfrm>
            <a:off x="4157411" y="20298"/>
            <a:ext cx="821405" cy="478505"/>
          </a:xfrm>
          <a:custGeom>
            <a:avLst/>
            <a:gdLst/>
            <a:ahLst/>
            <a:cxnLst/>
            <a:rect l="l" t="t" r="r" b="b"/>
            <a:pathLst>
              <a:path w="1207770" h="703580">
                <a:moveTo>
                  <a:pt x="1163866" y="0"/>
                </a:moveTo>
                <a:lnTo>
                  <a:pt x="0" y="81381"/>
                </a:lnTo>
                <a:lnTo>
                  <a:pt x="43484" y="703262"/>
                </a:lnTo>
                <a:lnTo>
                  <a:pt x="1207350" y="621880"/>
                </a:lnTo>
                <a:lnTo>
                  <a:pt x="1163866" y="0"/>
                </a:lnTo>
                <a:close/>
              </a:path>
            </a:pathLst>
          </a:custGeom>
          <a:solidFill>
            <a:srgbClr val="1A2753"/>
          </a:solidFill>
        </p:spPr>
        <p:txBody>
          <a:bodyPr wrap="square" lIns="0" tIns="0" rIns="0" bIns="0" rtlCol="0"/>
          <a:lstStyle/>
          <a:p>
            <a:pPr algn="ctr" defTabSz="621883" rtl="0"/>
            <a:endParaRPr sz="1224" kern="1200">
              <a:solidFill>
                <a:prstClr val="black"/>
              </a:solidFill>
              <a:latin typeface="Calibri"/>
              <a:ea typeface="+mn-ea"/>
              <a:cs typeface="+mn-cs"/>
            </a:endParaRPr>
          </a:p>
        </p:txBody>
      </p:sp>
      <p:sp>
        <p:nvSpPr>
          <p:cNvPr id="10" name="object 7">
            <a:extLst>
              <a:ext uri="{FF2B5EF4-FFF2-40B4-BE49-F238E27FC236}">
                <a16:creationId xmlns:a16="http://schemas.microsoft.com/office/drawing/2014/main" id="{76710E7E-224A-4BB1-BD1A-22A89530360D}"/>
              </a:ext>
            </a:extLst>
          </p:cNvPr>
          <p:cNvSpPr txBox="1">
            <a:spLocks/>
          </p:cNvSpPr>
          <p:nvPr/>
        </p:nvSpPr>
        <p:spPr>
          <a:xfrm>
            <a:off x="1877169" y="-19434"/>
            <a:ext cx="5744797" cy="458781"/>
          </a:xfrm>
          <a:prstGeom prst="rect">
            <a:avLst/>
          </a:prstGeom>
        </p:spPr>
        <p:txBody>
          <a:bodyPr vert="horz" wrap="square" lIns="0" tIns="8637" rIns="0" bIns="0" rtlCol="0">
            <a:spAutoFit/>
          </a:bodyPr>
          <a:lstStyle>
            <a:lvl1pPr>
              <a:defRPr sz="3000" b="1" i="0">
                <a:solidFill>
                  <a:schemeClr val="bg1"/>
                </a:solidFill>
                <a:latin typeface="Tahoma"/>
                <a:ea typeface="+mj-ea"/>
                <a:cs typeface="Tahoma"/>
              </a:defRPr>
            </a:lvl1pPr>
          </a:lstStyle>
          <a:p>
            <a:pPr marL="110557" algn="ctr" defTabSz="621883" rtl="0">
              <a:spcBef>
                <a:spcPts val="68"/>
              </a:spcBef>
              <a:tabLst>
                <a:tab pos="1419967" algn="l"/>
              </a:tabLst>
            </a:pPr>
            <a:r>
              <a:rPr lang="fr-FR" sz="2040" spc="-75" dirty="0">
                <a:solidFill>
                  <a:prstClr val="white"/>
                </a:solidFill>
              </a:rPr>
              <a:t>Place</a:t>
            </a:r>
            <a:r>
              <a:rPr lang="fr-FR" sz="2040" spc="-126" dirty="0">
                <a:solidFill>
                  <a:prstClr val="white"/>
                </a:solidFill>
              </a:rPr>
              <a:t> </a:t>
            </a:r>
            <a:r>
              <a:rPr lang="fr-FR" sz="2040" spc="-119" dirty="0">
                <a:solidFill>
                  <a:prstClr val="white"/>
                </a:solidFill>
              </a:rPr>
              <a:t>de</a:t>
            </a:r>
            <a:r>
              <a:rPr lang="fr-FR" sz="2040" spc="-122" dirty="0">
                <a:solidFill>
                  <a:prstClr val="white"/>
                </a:solidFill>
              </a:rPr>
              <a:t> </a:t>
            </a:r>
            <a:r>
              <a:rPr lang="fr-FR" sz="2040" spc="-41" dirty="0">
                <a:solidFill>
                  <a:prstClr val="white"/>
                </a:solidFill>
              </a:rPr>
              <a:t>l’	</a:t>
            </a:r>
            <a:r>
              <a:rPr lang="fr-FR" sz="4387" spc="-153" baseline="-8397" dirty="0">
                <a:solidFill>
                  <a:prstClr val="white"/>
                </a:solidFill>
              </a:rPr>
              <a:t>ESS</a:t>
            </a:r>
            <a:r>
              <a:rPr lang="fr-FR" sz="4387" spc="188" baseline="-8397" dirty="0">
                <a:solidFill>
                  <a:prstClr val="white"/>
                </a:solidFill>
              </a:rPr>
              <a:t> </a:t>
            </a:r>
            <a:r>
              <a:rPr lang="fr-FR" sz="2040" spc="-112" dirty="0">
                <a:solidFill>
                  <a:prstClr val="white"/>
                </a:solidFill>
              </a:rPr>
              <a:t>en Normandie</a:t>
            </a:r>
            <a:endParaRPr lang="fr-FR" sz="2040" dirty="0">
              <a:solidFill>
                <a:prstClr val="white"/>
              </a:solidFill>
            </a:endParaRPr>
          </a:p>
        </p:txBody>
      </p:sp>
      <p:grpSp>
        <p:nvGrpSpPr>
          <p:cNvPr id="11" name="Groupe 10">
            <a:extLst>
              <a:ext uri="{FF2B5EF4-FFF2-40B4-BE49-F238E27FC236}">
                <a16:creationId xmlns:a16="http://schemas.microsoft.com/office/drawing/2014/main" id="{39B2ED5A-583C-4235-B6DF-E31CECFDB832}"/>
              </a:ext>
            </a:extLst>
          </p:cNvPr>
          <p:cNvGrpSpPr/>
          <p:nvPr/>
        </p:nvGrpSpPr>
        <p:grpSpPr>
          <a:xfrm>
            <a:off x="8208295" y="4667765"/>
            <a:ext cx="940585" cy="475735"/>
            <a:chOff x="9537700" y="210412"/>
            <a:chExt cx="1141289" cy="573783"/>
          </a:xfrm>
        </p:grpSpPr>
        <p:sp>
          <p:nvSpPr>
            <p:cNvPr id="12" name="Rectangle 11">
              <a:extLst>
                <a:ext uri="{FF2B5EF4-FFF2-40B4-BE49-F238E27FC236}">
                  <a16:creationId xmlns:a16="http://schemas.microsoft.com/office/drawing/2014/main" id="{3C32433A-6DF6-4064-AF5C-C8420F30D5DC}"/>
                </a:ext>
              </a:extLst>
            </p:cNvPr>
            <p:cNvSpPr/>
            <p:nvPr/>
          </p:nvSpPr>
          <p:spPr>
            <a:xfrm>
              <a:off x="9537700" y="210412"/>
              <a:ext cx="1141289" cy="573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1883" rtl="0"/>
              <a:endParaRPr lang="fr-FR" sz="1224" kern="1200">
                <a:solidFill>
                  <a:prstClr val="white"/>
                </a:solidFill>
                <a:latin typeface="Calibri"/>
              </a:endParaRPr>
            </a:p>
          </p:txBody>
        </p:sp>
        <p:pic>
          <p:nvPicPr>
            <p:cNvPr id="13" name="Image 12">
              <a:extLst>
                <a:ext uri="{FF2B5EF4-FFF2-40B4-BE49-F238E27FC236}">
                  <a16:creationId xmlns:a16="http://schemas.microsoft.com/office/drawing/2014/main" id="{54AD286B-9526-4D26-B514-E58CC82DA1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0520" y="314348"/>
              <a:ext cx="1042560" cy="370457"/>
            </a:xfrm>
            <a:prstGeom prst="rect">
              <a:avLst/>
            </a:prstGeom>
          </p:spPr>
        </p:pic>
      </p:grpSp>
      <p:graphicFrame>
        <p:nvGraphicFramePr>
          <p:cNvPr id="3" name="Graphique 2">
            <a:extLst>
              <a:ext uri="{FF2B5EF4-FFF2-40B4-BE49-F238E27FC236}">
                <a16:creationId xmlns:a16="http://schemas.microsoft.com/office/drawing/2014/main" id="{A6196940-C5F9-97FB-C86F-EDF7AAF622DE}"/>
              </a:ext>
            </a:extLst>
          </p:cNvPr>
          <p:cNvGraphicFramePr>
            <a:graphicFrameLocks/>
          </p:cNvGraphicFramePr>
          <p:nvPr>
            <p:extLst>
              <p:ext uri="{D42A27DB-BD31-4B8C-83A1-F6EECF244321}">
                <p14:modId xmlns:p14="http://schemas.microsoft.com/office/powerpoint/2010/main" val="1038104735"/>
              </p:ext>
            </p:extLst>
          </p:nvPr>
        </p:nvGraphicFramePr>
        <p:xfrm>
          <a:off x="-203149" y="929093"/>
          <a:ext cx="3027951" cy="2121438"/>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18">
            <a:extLst>
              <a:ext uri="{FF2B5EF4-FFF2-40B4-BE49-F238E27FC236}">
                <a16:creationId xmlns:a16="http://schemas.microsoft.com/office/drawing/2014/main" id="{215F19E3-81D5-02FD-C267-2C0BCCCCF4DD}"/>
              </a:ext>
            </a:extLst>
          </p:cNvPr>
          <p:cNvSpPr txBox="1"/>
          <p:nvPr/>
        </p:nvSpPr>
        <p:spPr>
          <a:xfrm>
            <a:off x="367619" y="595963"/>
            <a:ext cx="6953011" cy="197106"/>
          </a:xfrm>
          <a:prstGeom prst="rect">
            <a:avLst/>
          </a:prstGeom>
        </p:spPr>
        <p:txBody>
          <a:bodyPr vert="horz" wrap="square" lIns="0" tIns="8637" rIns="0" bIns="0" rtlCol="0">
            <a:spAutoFit/>
          </a:bodyPr>
          <a:lstStyle/>
          <a:p>
            <a:pPr algn="l" defTabSz="621883" rtl="0"/>
            <a:r>
              <a:rPr lang="fr-FR" sz="1224" b="1" kern="1200" dirty="0">
                <a:solidFill>
                  <a:prstClr val="black"/>
                </a:solidFill>
                <a:latin typeface="Tahoma" panose="020B0604030504040204" pitchFamily="34" charset="0"/>
                <a:ea typeface="Tahoma" panose="020B0604030504040204" pitchFamily="34" charset="0"/>
                <a:cs typeface="Tahoma" panose="020B0604030504040204" pitchFamily="34" charset="0"/>
              </a:rPr>
              <a:t>Une présence majoritaire de femmes dans l’emploi de l’ESS</a:t>
            </a:r>
            <a:endParaRPr lang="fr-FR" sz="1224"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5" name="object 2">
            <a:extLst>
              <a:ext uri="{FF2B5EF4-FFF2-40B4-BE49-F238E27FC236}">
                <a16:creationId xmlns:a16="http://schemas.microsoft.com/office/drawing/2014/main" id="{24AE3317-29B6-B611-656A-180584EA605C}"/>
              </a:ext>
            </a:extLst>
          </p:cNvPr>
          <p:cNvSpPr txBox="1"/>
          <p:nvPr/>
        </p:nvSpPr>
        <p:spPr>
          <a:xfrm>
            <a:off x="1638745" y="3695126"/>
            <a:ext cx="6221644" cy="254943"/>
          </a:xfrm>
          <a:prstGeom prst="rect">
            <a:avLst/>
          </a:prstGeom>
        </p:spPr>
        <p:txBody>
          <a:bodyPr vert="horz" wrap="square" lIns="0" tIns="8637" rIns="0" bIns="0" rtlCol="0">
            <a:spAutoFit/>
          </a:bodyPr>
          <a:lstStyle/>
          <a:p>
            <a:pPr marL="8637" algn="l" defTabSz="621883" rtl="0">
              <a:spcBef>
                <a:spcPts val="68"/>
              </a:spcBef>
            </a:pPr>
            <a:r>
              <a:rPr lang="fr-FR" sz="1600" b="1" kern="1200" spc="-136" dirty="0">
                <a:ln w="3175">
                  <a:solidFill>
                    <a:prstClr val="black">
                      <a:alpha val="30000"/>
                    </a:prstClr>
                  </a:solidFill>
                </a:ln>
                <a:solidFill>
                  <a:srgbClr val="FFFFFF"/>
                </a:solidFill>
                <a:latin typeface="Tahoma"/>
                <a:ea typeface="+mn-ea"/>
                <a:cs typeface="Tahoma"/>
              </a:rPr>
              <a:t>Les secteurs où les femmes sont  largement majoritaires au sein de l’ESS</a:t>
            </a:r>
            <a:endParaRPr sz="1600" kern="1200" dirty="0">
              <a:ln w="3175">
                <a:solidFill>
                  <a:prstClr val="black">
                    <a:alpha val="30000"/>
                  </a:prstClr>
                </a:solidFill>
              </a:ln>
              <a:solidFill>
                <a:prstClr val="black"/>
              </a:solidFill>
              <a:latin typeface="Tahoma"/>
              <a:ea typeface="+mn-ea"/>
              <a:cs typeface="Tahoma"/>
            </a:endParaRPr>
          </a:p>
        </p:txBody>
      </p:sp>
      <p:sp>
        <p:nvSpPr>
          <p:cNvPr id="16" name="object 62">
            <a:extLst>
              <a:ext uri="{FF2B5EF4-FFF2-40B4-BE49-F238E27FC236}">
                <a16:creationId xmlns:a16="http://schemas.microsoft.com/office/drawing/2014/main" id="{3163083A-785B-AC0C-9802-C5E603A58DD3}"/>
              </a:ext>
            </a:extLst>
          </p:cNvPr>
          <p:cNvSpPr txBox="1"/>
          <p:nvPr/>
        </p:nvSpPr>
        <p:spPr>
          <a:xfrm>
            <a:off x="785624" y="4318171"/>
            <a:ext cx="1229396" cy="458731"/>
          </a:xfrm>
          <a:prstGeom prst="rect">
            <a:avLst/>
          </a:prstGeom>
          <a:noFill/>
        </p:spPr>
        <p:txBody>
          <a:bodyPr vert="horz" wrap="square" lIns="0" tIns="19002" rIns="0" bIns="0" rtlCol="0">
            <a:spAutoFit/>
          </a:bodyPr>
          <a:lstStyle/>
          <a:p>
            <a:pPr marL="65643" algn="ctr" defTabSz="621883" rtl="0">
              <a:spcBef>
                <a:spcPts val="150"/>
              </a:spcBef>
            </a:pPr>
            <a:r>
              <a:rPr lang="fr-FR" sz="952" b="1" kern="1200" spc="17" dirty="0">
                <a:solidFill>
                  <a:srgbClr val="FFFFFF"/>
                </a:solidFill>
                <a:latin typeface="Tahoma"/>
                <a:ea typeface="+mn-ea"/>
                <a:cs typeface="Tahoma"/>
              </a:rPr>
              <a:t>79,5% des postes occupés par des femmes</a:t>
            </a:r>
          </a:p>
        </p:txBody>
      </p:sp>
      <p:sp>
        <p:nvSpPr>
          <p:cNvPr id="18" name="object 59">
            <a:extLst>
              <a:ext uri="{FF2B5EF4-FFF2-40B4-BE49-F238E27FC236}">
                <a16:creationId xmlns:a16="http://schemas.microsoft.com/office/drawing/2014/main" id="{7BA95A2A-83EA-008D-19F6-246ED16C0580}"/>
              </a:ext>
            </a:extLst>
          </p:cNvPr>
          <p:cNvSpPr txBox="1"/>
          <p:nvPr/>
        </p:nvSpPr>
        <p:spPr>
          <a:xfrm>
            <a:off x="2727329" y="4329701"/>
            <a:ext cx="1281220" cy="458731"/>
          </a:xfrm>
          <a:prstGeom prst="rect">
            <a:avLst/>
          </a:prstGeom>
          <a:noFill/>
        </p:spPr>
        <p:txBody>
          <a:bodyPr vert="horz" wrap="square" lIns="0" tIns="19002" rIns="0" bIns="0" rtlCol="0">
            <a:spAutoFit/>
          </a:bodyPr>
          <a:lstStyle/>
          <a:p>
            <a:pPr marL="53983" algn="ctr" defTabSz="621883" rtl="0">
              <a:spcBef>
                <a:spcPts val="150"/>
              </a:spcBef>
            </a:pPr>
            <a:r>
              <a:rPr lang="fr-FR" sz="952" b="1" kern="1200" spc="10" dirty="0">
                <a:solidFill>
                  <a:srgbClr val="FFFFFF"/>
                </a:solidFill>
                <a:latin typeface="Tahoma"/>
                <a:ea typeface="+mn-ea"/>
                <a:cs typeface="Tahoma"/>
              </a:rPr>
              <a:t>75% des postes occupés par des femmes</a:t>
            </a:r>
          </a:p>
        </p:txBody>
      </p:sp>
      <p:sp>
        <p:nvSpPr>
          <p:cNvPr id="22" name="object 59">
            <a:extLst>
              <a:ext uri="{FF2B5EF4-FFF2-40B4-BE49-F238E27FC236}">
                <a16:creationId xmlns:a16="http://schemas.microsoft.com/office/drawing/2014/main" id="{33E7E22E-CBEB-DBA9-CDEB-2533CF59E03E}"/>
              </a:ext>
            </a:extLst>
          </p:cNvPr>
          <p:cNvSpPr txBox="1"/>
          <p:nvPr/>
        </p:nvSpPr>
        <p:spPr>
          <a:xfrm>
            <a:off x="4679643" y="4314249"/>
            <a:ext cx="1162963" cy="458731"/>
          </a:xfrm>
          <a:prstGeom prst="rect">
            <a:avLst/>
          </a:prstGeom>
          <a:noFill/>
        </p:spPr>
        <p:txBody>
          <a:bodyPr vert="horz" wrap="square" lIns="0" tIns="19002" rIns="0" bIns="0" rtlCol="0">
            <a:spAutoFit/>
          </a:bodyPr>
          <a:lstStyle/>
          <a:p>
            <a:pPr marL="53983" algn="ctr" defTabSz="621883" rtl="0">
              <a:spcBef>
                <a:spcPts val="150"/>
              </a:spcBef>
            </a:pPr>
            <a:r>
              <a:rPr lang="fr-FR" sz="952" b="1" kern="1200" spc="10" dirty="0">
                <a:solidFill>
                  <a:srgbClr val="FFFFFF"/>
                </a:solidFill>
                <a:latin typeface="Tahoma"/>
                <a:ea typeface="+mn-ea"/>
                <a:cs typeface="Tahoma"/>
              </a:rPr>
              <a:t>70,2% des postes occupés par des femmes</a:t>
            </a:r>
          </a:p>
        </p:txBody>
      </p:sp>
      <p:sp>
        <p:nvSpPr>
          <p:cNvPr id="27" name="object 59">
            <a:extLst>
              <a:ext uri="{FF2B5EF4-FFF2-40B4-BE49-F238E27FC236}">
                <a16:creationId xmlns:a16="http://schemas.microsoft.com/office/drawing/2014/main" id="{77E4FC9F-595F-60B4-A261-925CB71EBAFE}"/>
              </a:ext>
            </a:extLst>
          </p:cNvPr>
          <p:cNvSpPr txBox="1"/>
          <p:nvPr/>
        </p:nvSpPr>
        <p:spPr>
          <a:xfrm>
            <a:off x="6694663" y="4329700"/>
            <a:ext cx="1375755" cy="458731"/>
          </a:xfrm>
          <a:prstGeom prst="rect">
            <a:avLst/>
          </a:prstGeom>
          <a:noFill/>
        </p:spPr>
        <p:txBody>
          <a:bodyPr vert="horz" wrap="square" lIns="0" tIns="19002" rIns="0" bIns="0" rtlCol="0">
            <a:spAutoFit/>
          </a:bodyPr>
          <a:lstStyle/>
          <a:p>
            <a:pPr marL="53983" algn="ctr" defTabSz="621883" rtl="0">
              <a:spcBef>
                <a:spcPts val="150"/>
              </a:spcBef>
            </a:pPr>
            <a:r>
              <a:rPr lang="fr-FR" sz="952" b="1" kern="1200" spc="10" dirty="0">
                <a:solidFill>
                  <a:srgbClr val="FFFFFF"/>
                </a:solidFill>
                <a:latin typeface="Tahoma"/>
                <a:ea typeface="+mn-ea"/>
                <a:cs typeface="Tahoma"/>
              </a:rPr>
              <a:t>66,7% des postes occupés par des femmes</a:t>
            </a:r>
            <a:endParaRPr sz="952" b="1" kern="1200" dirty="0">
              <a:solidFill>
                <a:prstClr val="black"/>
              </a:solidFill>
              <a:latin typeface="Tahoma"/>
              <a:ea typeface="+mn-ea"/>
              <a:cs typeface="Tahoma"/>
            </a:endParaRPr>
          </a:p>
        </p:txBody>
      </p:sp>
      <p:sp>
        <p:nvSpPr>
          <p:cNvPr id="21" name="object 62">
            <a:extLst>
              <a:ext uri="{FF2B5EF4-FFF2-40B4-BE49-F238E27FC236}">
                <a16:creationId xmlns:a16="http://schemas.microsoft.com/office/drawing/2014/main" id="{D21310AC-FD65-B2AB-47FF-A75A21357789}"/>
              </a:ext>
            </a:extLst>
          </p:cNvPr>
          <p:cNvSpPr txBox="1"/>
          <p:nvPr/>
        </p:nvSpPr>
        <p:spPr>
          <a:xfrm>
            <a:off x="794699" y="4073553"/>
            <a:ext cx="1229396" cy="165703"/>
          </a:xfrm>
          <a:prstGeom prst="rect">
            <a:avLst/>
          </a:prstGeom>
          <a:solidFill>
            <a:schemeClr val="bg2"/>
          </a:solidFill>
        </p:spPr>
        <p:txBody>
          <a:bodyPr vert="horz" wrap="square" lIns="0" tIns="19002" rIns="0" bIns="0" rtlCol="0">
            <a:spAutoFit/>
          </a:bodyPr>
          <a:lstStyle/>
          <a:p>
            <a:pPr marL="65643" algn="l" defTabSz="621883" rtl="0">
              <a:spcBef>
                <a:spcPts val="150"/>
              </a:spcBef>
            </a:pPr>
            <a:r>
              <a:rPr lang="fr-FR" sz="952" b="1" kern="1200" spc="17" dirty="0">
                <a:solidFill>
                  <a:schemeClr val="tx1"/>
                </a:solidFill>
                <a:latin typeface="Tahoma"/>
                <a:ea typeface="+mn-ea"/>
                <a:cs typeface="Tahoma"/>
              </a:rPr>
              <a:t>La santé humaine</a:t>
            </a:r>
          </a:p>
        </p:txBody>
      </p:sp>
      <p:sp>
        <p:nvSpPr>
          <p:cNvPr id="4" name="ZoneTexte 3">
            <a:extLst>
              <a:ext uri="{FF2B5EF4-FFF2-40B4-BE49-F238E27FC236}">
                <a16:creationId xmlns:a16="http://schemas.microsoft.com/office/drawing/2014/main" id="{F1B5A309-9168-FD07-A25D-3A14DAA0AF7E}"/>
              </a:ext>
            </a:extLst>
          </p:cNvPr>
          <p:cNvSpPr txBox="1"/>
          <p:nvPr/>
        </p:nvSpPr>
        <p:spPr>
          <a:xfrm>
            <a:off x="2748419" y="963965"/>
            <a:ext cx="5938198" cy="2541145"/>
          </a:xfrm>
          <a:prstGeom prst="rect">
            <a:avLst/>
          </a:prstGeom>
          <a:noFill/>
        </p:spPr>
        <p:txBody>
          <a:bodyPr wrap="square" rtlCol="0">
            <a:spAutoFit/>
          </a:bodyPr>
          <a:lstStyle/>
          <a:p>
            <a:pPr marL="194339" indent="-194339" algn="just" defTabSz="621883" rtl="0">
              <a:buFont typeface="Arial" panose="020B0604020202020204" pitchFamily="34" charset="0"/>
              <a:buChar char="•"/>
            </a:pPr>
            <a:r>
              <a:rPr lang="fr-FR" sz="1292" kern="1200" dirty="0">
                <a:solidFill>
                  <a:prstClr val="black"/>
                </a:solidFill>
                <a:latin typeface="Calibri"/>
                <a:ea typeface="+mn-ea"/>
                <a:cs typeface="+mn-cs"/>
              </a:rPr>
              <a:t>Sur les 128 323 salariés de l’ESS, </a:t>
            </a:r>
            <a:r>
              <a:rPr lang="fr-FR" sz="1292" b="1" kern="1200" dirty="0">
                <a:solidFill>
                  <a:schemeClr val="accent6"/>
                </a:solidFill>
                <a:latin typeface="Calibri"/>
                <a:ea typeface="+mn-ea"/>
                <a:cs typeface="+mn-cs"/>
              </a:rPr>
              <a:t>66 % sont des femmes</a:t>
            </a:r>
            <a:r>
              <a:rPr lang="fr-FR" sz="1292" kern="1200" dirty="0">
                <a:solidFill>
                  <a:prstClr val="black"/>
                </a:solidFill>
                <a:latin typeface="Calibri"/>
                <a:ea typeface="+mn-ea"/>
                <a:cs typeface="+mn-cs"/>
              </a:rPr>
              <a:t>, alors qu’elles représentent 40 % des salariés dans le reste de l’économie privée</a:t>
            </a:r>
          </a:p>
          <a:p>
            <a:pPr marL="194339" indent="-194339" algn="just" defTabSz="621883" rtl="0">
              <a:buFont typeface="Arial" panose="020B0604020202020204" pitchFamily="34" charset="0"/>
              <a:buChar char="•"/>
            </a:pPr>
            <a:endParaRPr lang="fr-FR" sz="340" kern="1200" dirty="0">
              <a:solidFill>
                <a:prstClr val="black"/>
              </a:solidFill>
              <a:latin typeface="Calibri"/>
              <a:ea typeface="+mn-ea"/>
              <a:cs typeface="+mn-cs"/>
            </a:endParaRPr>
          </a:p>
          <a:p>
            <a:pPr marL="194339" indent="-194339" algn="just" defTabSz="621883" rtl="0">
              <a:buFont typeface="Arial" panose="020B0604020202020204" pitchFamily="34" charset="0"/>
              <a:buChar char="•"/>
            </a:pPr>
            <a:r>
              <a:rPr lang="fr-FR" sz="1292" b="1" kern="1200" dirty="0">
                <a:solidFill>
                  <a:schemeClr val="accent6"/>
                </a:solidFill>
                <a:latin typeface="Calibri"/>
                <a:ea typeface="+mn-ea"/>
                <a:cs typeface="+mn-cs"/>
              </a:rPr>
              <a:t>1 femme salariée sur 7 </a:t>
            </a:r>
            <a:r>
              <a:rPr lang="fr-FR" sz="1292" kern="1200" dirty="0">
                <a:solidFill>
                  <a:prstClr val="black"/>
                </a:solidFill>
                <a:latin typeface="Calibri"/>
                <a:ea typeface="+mn-ea"/>
                <a:cs typeface="+mn-cs"/>
              </a:rPr>
              <a:t>travaille dans l’ESS soit 2 fois plus que les hommes</a:t>
            </a:r>
          </a:p>
          <a:p>
            <a:pPr marL="194339" indent="-194339" algn="just" defTabSz="621883" rtl="0">
              <a:buFont typeface="Arial" panose="020B0604020202020204" pitchFamily="34" charset="0"/>
              <a:buChar char="•"/>
            </a:pPr>
            <a:endParaRPr lang="fr-FR" sz="340" kern="1200" dirty="0">
              <a:solidFill>
                <a:prstClr val="black"/>
              </a:solidFill>
              <a:latin typeface="Calibri"/>
              <a:ea typeface="+mn-ea"/>
              <a:cs typeface="+mn-cs"/>
            </a:endParaRPr>
          </a:p>
          <a:p>
            <a:pPr marL="194339" indent="-194339" algn="just" defTabSz="621883" rtl="0">
              <a:buFont typeface="Arial" panose="020B0604020202020204" pitchFamily="34" charset="0"/>
              <a:buChar char="•"/>
            </a:pPr>
            <a:r>
              <a:rPr lang="fr-FR" sz="1292" kern="1200" dirty="0">
                <a:solidFill>
                  <a:prstClr val="black"/>
                </a:solidFill>
                <a:latin typeface="Calibri"/>
                <a:ea typeface="+mn-ea"/>
                <a:cs typeface="+mn-cs"/>
              </a:rPr>
              <a:t>La part de l’emploi féminin, intrinsèquement liée aux métiers des </a:t>
            </a:r>
            <a:r>
              <a:rPr lang="fr-FR" sz="1292" b="1" kern="1200" dirty="0">
                <a:solidFill>
                  <a:schemeClr val="accent6"/>
                </a:solidFill>
                <a:latin typeface="Calibri"/>
                <a:ea typeface="+mn-ea"/>
                <a:cs typeface="+mn-cs"/>
              </a:rPr>
              <a:t>secteurs de l’action sociale et de la santé humaine</a:t>
            </a:r>
            <a:r>
              <a:rPr lang="fr-FR" sz="1292" b="1" kern="1200" dirty="0">
                <a:solidFill>
                  <a:prstClr val="black"/>
                </a:solidFill>
                <a:latin typeface="Calibri"/>
                <a:ea typeface="+mn-ea"/>
                <a:cs typeface="+mn-cs"/>
              </a:rPr>
              <a:t> </a:t>
            </a:r>
            <a:r>
              <a:rPr lang="fr-FR" sz="1292" kern="1200" dirty="0">
                <a:solidFill>
                  <a:prstClr val="black"/>
                </a:solidFill>
                <a:latin typeface="Calibri"/>
                <a:ea typeface="+mn-ea"/>
                <a:cs typeface="+mn-cs"/>
              </a:rPr>
              <a:t>(49 % des femmes salariées de l’ESS travaillent au sein de l’action sociale)</a:t>
            </a:r>
          </a:p>
          <a:p>
            <a:pPr marL="194339" indent="-194339" algn="just" defTabSz="621883" rtl="0">
              <a:buFont typeface="Arial" panose="020B0604020202020204" pitchFamily="34" charset="0"/>
              <a:buChar char="•"/>
            </a:pPr>
            <a:endParaRPr lang="fr-FR" sz="340" kern="1200" dirty="0">
              <a:solidFill>
                <a:prstClr val="black"/>
              </a:solidFill>
              <a:latin typeface="Calibri"/>
              <a:ea typeface="+mn-ea"/>
              <a:cs typeface="+mn-cs"/>
            </a:endParaRPr>
          </a:p>
          <a:p>
            <a:pPr marL="194339" indent="-194339" algn="just" defTabSz="621883" rtl="0">
              <a:buFont typeface="Arial" panose="020B0604020202020204" pitchFamily="34" charset="0"/>
              <a:buChar char="•"/>
            </a:pPr>
            <a:r>
              <a:rPr lang="fr-FR" sz="1292" b="1" kern="1200" dirty="0">
                <a:solidFill>
                  <a:schemeClr val="accent6"/>
                </a:solidFill>
                <a:latin typeface="Calibri"/>
                <a:ea typeface="+mn-ea"/>
                <a:cs typeface="+mn-cs"/>
              </a:rPr>
              <a:t>97% des emplois dans l’aide à domicile </a:t>
            </a:r>
            <a:r>
              <a:rPr lang="fr-FR" sz="1292" kern="1200" dirty="0">
                <a:solidFill>
                  <a:prstClr val="black"/>
                </a:solidFill>
                <a:latin typeface="Calibri"/>
                <a:ea typeface="+mn-ea"/>
                <a:cs typeface="+mn-cs"/>
              </a:rPr>
              <a:t>sont occupés par des femmes</a:t>
            </a:r>
          </a:p>
          <a:p>
            <a:pPr marL="194339" indent="-194339" algn="just" defTabSz="621883" rtl="0">
              <a:buFont typeface="Arial" panose="020B0604020202020204" pitchFamily="34" charset="0"/>
              <a:buChar char="•"/>
            </a:pPr>
            <a:endParaRPr lang="fr-FR" sz="340" kern="1200" dirty="0">
              <a:solidFill>
                <a:prstClr val="black"/>
              </a:solidFill>
              <a:latin typeface="Calibri"/>
              <a:ea typeface="+mn-ea"/>
              <a:cs typeface="+mn-cs"/>
            </a:endParaRPr>
          </a:p>
          <a:p>
            <a:pPr marL="194339" indent="-194339" algn="just" defTabSz="621883" rtl="0">
              <a:buFont typeface="Arial" panose="020B0604020202020204" pitchFamily="34" charset="0"/>
              <a:buChar char="•"/>
            </a:pPr>
            <a:r>
              <a:rPr lang="fr-FR" sz="1292" b="1" kern="1200" dirty="0">
                <a:solidFill>
                  <a:schemeClr val="accent6"/>
                </a:solidFill>
                <a:latin typeface="Calibri"/>
                <a:ea typeface="+mn-ea"/>
                <a:cs typeface="+mn-cs"/>
              </a:rPr>
              <a:t>78% des emplois à temps partiel </a:t>
            </a:r>
            <a:r>
              <a:rPr lang="fr-FR" sz="1292" kern="1200" dirty="0">
                <a:solidFill>
                  <a:prstClr val="black"/>
                </a:solidFill>
                <a:latin typeface="Calibri"/>
                <a:ea typeface="+mn-ea"/>
                <a:cs typeface="+mn-cs"/>
              </a:rPr>
              <a:t>sont occupés par des femmes</a:t>
            </a:r>
          </a:p>
          <a:p>
            <a:pPr marL="194339" indent="-194339" algn="just" defTabSz="621883" rtl="0">
              <a:buFont typeface="Arial" panose="020B0604020202020204" pitchFamily="34" charset="0"/>
              <a:buChar char="•"/>
            </a:pPr>
            <a:endParaRPr lang="fr-FR" sz="340" kern="1200" dirty="0">
              <a:solidFill>
                <a:prstClr val="black"/>
              </a:solidFill>
              <a:latin typeface="Calibri"/>
              <a:ea typeface="+mn-ea"/>
              <a:cs typeface="+mn-cs"/>
            </a:endParaRPr>
          </a:p>
          <a:p>
            <a:pPr marL="194339" indent="-194339" algn="just" defTabSz="621883" rtl="0">
              <a:buFont typeface="Arial" panose="020B0604020202020204" pitchFamily="34" charset="0"/>
              <a:buChar char="•"/>
            </a:pPr>
            <a:r>
              <a:rPr lang="fr-FR" sz="1292" b="1" kern="1200" dirty="0">
                <a:solidFill>
                  <a:schemeClr val="accent6"/>
                </a:solidFill>
                <a:latin typeface="Calibri"/>
                <a:ea typeface="+mn-ea"/>
                <a:cs typeface="+mn-cs"/>
              </a:rPr>
              <a:t>10 % d’écart</a:t>
            </a:r>
            <a:r>
              <a:rPr lang="fr-FR" sz="1292" kern="1200" dirty="0">
                <a:solidFill>
                  <a:schemeClr val="accent6"/>
                </a:solidFill>
                <a:latin typeface="Calibri"/>
                <a:ea typeface="+mn-ea"/>
                <a:cs typeface="+mn-cs"/>
              </a:rPr>
              <a:t> </a:t>
            </a:r>
            <a:r>
              <a:rPr lang="fr-FR" sz="1292" kern="1200" dirty="0">
                <a:solidFill>
                  <a:prstClr val="black"/>
                </a:solidFill>
                <a:latin typeface="Calibri"/>
                <a:ea typeface="+mn-ea"/>
                <a:cs typeface="+mn-cs"/>
              </a:rPr>
              <a:t>de salaire mensuel brut en défaveur des femmes</a:t>
            </a:r>
          </a:p>
          <a:p>
            <a:pPr marL="194339" indent="-194339" algn="just" defTabSz="621883" rtl="0">
              <a:buFont typeface="Arial" panose="020B0604020202020204" pitchFamily="34" charset="0"/>
              <a:buChar char="•"/>
            </a:pPr>
            <a:r>
              <a:rPr lang="fr-FR" sz="1292" kern="1200" dirty="0">
                <a:solidFill>
                  <a:prstClr val="black"/>
                </a:solidFill>
                <a:latin typeface="Calibri"/>
                <a:ea typeface="+mn-ea"/>
                <a:cs typeface="+mn-cs"/>
              </a:rPr>
              <a:t>Une femme a toujours </a:t>
            </a:r>
            <a:r>
              <a:rPr lang="fr-FR" sz="1292" b="1" kern="1200" dirty="0">
                <a:solidFill>
                  <a:schemeClr val="accent6"/>
                </a:solidFill>
                <a:latin typeface="Calibri"/>
                <a:ea typeface="+mn-ea"/>
                <a:cs typeface="+mn-cs"/>
              </a:rPr>
              <a:t>deux fois moins de chance </a:t>
            </a:r>
            <a:r>
              <a:rPr lang="fr-FR" sz="1292" kern="1200" dirty="0">
                <a:solidFill>
                  <a:prstClr val="black"/>
                </a:solidFill>
                <a:latin typeface="Calibri"/>
                <a:ea typeface="+mn-ea"/>
                <a:cs typeface="+mn-cs"/>
              </a:rPr>
              <a:t>qu’un homme d’être </a:t>
            </a:r>
            <a:r>
              <a:rPr lang="fr-FR" sz="1292" b="1" kern="1200" dirty="0">
                <a:solidFill>
                  <a:schemeClr val="accent6"/>
                </a:solidFill>
                <a:latin typeface="Calibri"/>
                <a:ea typeface="+mn-ea"/>
                <a:cs typeface="+mn-cs"/>
              </a:rPr>
              <a:t>cadre</a:t>
            </a:r>
            <a:r>
              <a:rPr lang="fr-FR" sz="1292" kern="1200" dirty="0">
                <a:solidFill>
                  <a:prstClr val="black"/>
                </a:solidFill>
                <a:latin typeface="Calibri"/>
                <a:ea typeface="+mn-ea"/>
                <a:cs typeface="+mn-cs"/>
              </a:rPr>
              <a:t> dans l’ESS</a:t>
            </a:r>
          </a:p>
        </p:txBody>
      </p:sp>
      <p:sp>
        <p:nvSpPr>
          <p:cNvPr id="29" name="object 59">
            <a:extLst>
              <a:ext uri="{FF2B5EF4-FFF2-40B4-BE49-F238E27FC236}">
                <a16:creationId xmlns:a16="http://schemas.microsoft.com/office/drawing/2014/main" id="{F5284CFF-2D84-0BB3-8FB4-7DADDBB4C1C6}"/>
              </a:ext>
            </a:extLst>
          </p:cNvPr>
          <p:cNvSpPr txBox="1"/>
          <p:nvPr/>
        </p:nvSpPr>
        <p:spPr>
          <a:xfrm>
            <a:off x="2867178" y="4096161"/>
            <a:ext cx="1075454" cy="165703"/>
          </a:xfrm>
          <a:prstGeom prst="rect">
            <a:avLst/>
          </a:prstGeom>
          <a:solidFill>
            <a:schemeClr val="bg2"/>
          </a:solidFill>
        </p:spPr>
        <p:txBody>
          <a:bodyPr vert="horz" wrap="square" lIns="0" tIns="19002" rIns="0" bIns="0" rtlCol="0">
            <a:spAutoFit/>
          </a:bodyPr>
          <a:lstStyle/>
          <a:p>
            <a:pPr marL="53983" algn="l" defTabSz="621883" rtl="0">
              <a:spcBef>
                <a:spcPts val="150"/>
              </a:spcBef>
            </a:pPr>
            <a:r>
              <a:rPr lang="fr-FR" sz="952" b="1" kern="1200" spc="10" dirty="0">
                <a:solidFill>
                  <a:schemeClr val="tx1"/>
                </a:solidFill>
                <a:latin typeface="Tahoma"/>
                <a:ea typeface="+mn-ea"/>
                <a:cs typeface="Tahoma"/>
              </a:rPr>
              <a:t>L’action sociale</a:t>
            </a:r>
          </a:p>
        </p:txBody>
      </p:sp>
      <p:sp>
        <p:nvSpPr>
          <p:cNvPr id="31" name="object 57">
            <a:extLst>
              <a:ext uri="{FF2B5EF4-FFF2-40B4-BE49-F238E27FC236}">
                <a16:creationId xmlns:a16="http://schemas.microsoft.com/office/drawing/2014/main" id="{B34B36C3-AC1C-1451-70C3-492C2005CAFB}"/>
              </a:ext>
            </a:extLst>
          </p:cNvPr>
          <p:cNvSpPr txBox="1"/>
          <p:nvPr/>
        </p:nvSpPr>
        <p:spPr>
          <a:xfrm>
            <a:off x="4666633" y="4096160"/>
            <a:ext cx="1199486" cy="165703"/>
          </a:xfrm>
          <a:prstGeom prst="rect">
            <a:avLst/>
          </a:prstGeom>
          <a:solidFill>
            <a:schemeClr val="bg2"/>
          </a:solidFill>
        </p:spPr>
        <p:txBody>
          <a:bodyPr vert="horz" wrap="square" lIns="0" tIns="19002" rIns="0" bIns="0" rtlCol="0">
            <a:spAutoFit/>
          </a:bodyPr>
          <a:lstStyle/>
          <a:p>
            <a:pPr marL="126536" algn="l" defTabSz="621883" rtl="0">
              <a:spcBef>
                <a:spcPts val="150"/>
              </a:spcBef>
            </a:pPr>
            <a:r>
              <a:rPr lang="fr-FR" sz="952" b="1" kern="1200" spc="24" dirty="0">
                <a:solidFill>
                  <a:schemeClr val="tx1"/>
                </a:solidFill>
                <a:latin typeface="Tahoma"/>
                <a:ea typeface="+mn-ea"/>
                <a:cs typeface="Tahoma"/>
              </a:rPr>
              <a:t>L’enseignement</a:t>
            </a:r>
          </a:p>
        </p:txBody>
      </p:sp>
      <p:sp>
        <p:nvSpPr>
          <p:cNvPr id="32" name="object 55">
            <a:extLst>
              <a:ext uri="{FF2B5EF4-FFF2-40B4-BE49-F238E27FC236}">
                <a16:creationId xmlns:a16="http://schemas.microsoft.com/office/drawing/2014/main" id="{7AEFD62B-3843-46E7-8B82-34F9F7B02C62}"/>
              </a:ext>
            </a:extLst>
          </p:cNvPr>
          <p:cNvSpPr txBox="1"/>
          <p:nvPr/>
        </p:nvSpPr>
        <p:spPr>
          <a:xfrm>
            <a:off x="6302012" y="4088755"/>
            <a:ext cx="2161056" cy="165703"/>
          </a:xfrm>
          <a:prstGeom prst="rect">
            <a:avLst/>
          </a:prstGeom>
          <a:solidFill>
            <a:schemeClr val="bg2"/>
          </a:solidFill>
        </p:spPr>
        <p:txBody>
          <a:bodyPr vert="horz" wrap="square" lIns="0" tIns="19002" rIns="0" bIns="0" rtlCol="0">
            <a:spAutoFit/>
          </a:bodyPr>
          <a:lstStyle/>
          <a:p>
            <a:pPr marL="101488" algn="ctr" defTabSz="621883" rtl="0">
              <a:spcBef>
                <a:spcPts val="150"/>
              </a:spcBef>
            </a:pPr>
            <a:r>
              <a:rPr lang="fr-FR" sz="952" b="1" kern="1200" spc="10" dirty="0">
                <a:solidFill>
                  <a:schemeClr val="tx1"/>
                </a:solidFill>
                <a:latin typeface="Tahoma"/>
                <a:ea typeface="+mn-ea"/>
                <a:cs typeface="Tahoma"/>
              </a:rPr>
              <a:t>L’hébergement et restauration </a:t>
            </a:r>
          </a:p>
        </p:txBody>
      </p:sp>
      <p:sp>
        <p:nvSpPr>
          <p:cNvPr id="17" name="ZoneTexte 16">
            <a:extLst>
              <a:ext uri="{FF2B5EF4-FFF2-40B4-BE49-F238E27FC236}">
                <a16:creationId xmlns:a16="http://schemas.microsoft.com/office/drawing/2014/main" id="{B66E10F2-2231-07F0-4C21-DC40401CB7D4}"/>
              </a:ext>
            </a:extLst>
          </p:cNvPr>
          <p:cNvSpPr txBox="1"/>
          <p:nvPr/>
        </p:nvSpPr>
        <p:spPr>
          <a:xfrm>
            <a:off x="6146683" y="3358416"/>
            <a:ext cx="5232633" cy="276999"/>
          </a:xfrm>
          <a:prstGeom prst="rect">
            <a:avLst/>
          </a:prstGeom>
          <a:noFill/>
        </p:spPr>
        <p:txBody>
          <a:bodyPr wrap="square" rtlCol="0">
            <a:spAutoFit/>
          </a:bodyPr>
          <a:lstStyle/>
          <a:p>
            <a:r>
              <a:rPr lang="fr-FR" sz="1200" i="1" dirty="0">
                <a:latin typeface="+mn-lt"/>
              </a:rPr>
              <a:t>Source : ORESS Normandie d’après INSEE 2019</a:t>
            </a:r>
          </a:p>
        </p:txBody>
      </p:sp>
    </p:spTree>
    <p:extLst>
      <p:ext uri="{BB962C8B-B14F-4D97-AF65-F5344CB8AC3E}">
        <p14:creationId xmlns:p14="http://schemas.microsoft.com/office/powerpoint/2010/main" val="557569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3560126" y="4650468"/>
            <a:ext cx="2758440" cy="498475"/>
          </a:xfrm>
          <a:custGeom>
            <a:avLst/>
            <a:gdLst/>
            <a:ahLst/>
            <a:cxnLst/>
            <a:rect l="l" t="t" r="r" b="b"/>
            <a:pathLst>
              <a:path w="2758440" h="498475">
                <a:moveTo>
                  <a:pt x="0" y="498347"/>
                </a:moveTo>
                <a:lnTo>
                  <a:pt x="2758440" y="498347"/>
                </a:lnTo>
                <a:lnTo>
                  <a:pt x="2758440" y="0"/>
                </a:lnTo>
                <a:lnTo>
                  <a:pt x="0" y="0"/>
                </a:lnTo>
                <a:lnTo>
                  <a:pt x="0" y="498347"/>
                </a:lnTo>
                <a:close/>
              </a:path>
            </a:pathLst>
          </a:custGeom>
          <a:solidFill>
            <a:srgbClr val="EFB45E">
              <a:alpha val="40000"/>
            </a:srgbClr>
          </a:solidFill>
        </p:spPr>
        <p:txBody>
          <a:bodyPr wrap="square" lIns="0" tIns="0" rIns="0" bIns="0" rtlCol="0"/>
          <a:lstStyle/>
          <a:p>
            <a:endParaRPr/>
          </a:p>
        </p:txBody>
      </p:sp>
      <p:sp>
        <p:nvSpPr>
          <p:cNvPr id="6" name="object 6"/>
          <p:cNvSpPr/>
          <p:nvPr/>
        </p:nvSpPr>
        <p:spPr>
          <a:xfrm>
            <a:off x="435102" y="761"/>
            <a:ext cx="2758440" cy="3175"/>
          </a:xfrm>
          <a:custGeom>
            <a:avLst/>
            <a:gdLst/>
            <a:ahLst/>
            <a:cxnLst/>
            <a:rect l="l" t="t" r="r" b="b"/>
            <a:pathLst>
              <a:path w="2758440" h="3175">
                <a:moveTo>
                  <a:pt x="0" y="3048"/>
                </a:moveTo>
                <a:lnTo>
                  <a:pt x="2758440" y="3048"/>
                </a:lnTo>
                <a:lnTo>
                  <a:pt x="2758440" y="0"/>
                </a:lnTo>
                <a:lnTo>
                  <a:pt x="0" y="0"/>
                </a:lnTo>
                <a:lnTo>
                  <a:pt x="0" y="3048"/>
                </a:lnTo>
                <a:close/>
              </a:path>
            </a:pathLst>
          </a:custGeom>
          <a:solidFill>
            <a:srgbClr val="D9E9E9"/>
          </a:solidFill>
        </p:spPr>
        <p:txBody>
          <a:bodyPr wrap="square" lIns="0" tIns="0" rIns="0" bIns="0" rtlCol="0"/>
          <a:lstStyle/>
          <a:p>
            <a:endParaRPr/>
          </a:p>
        </p:txBody>
      </p:sp>
      <p:sp>
        <p:nvSpPr>
          <p:cNvPr id="8" name="object 8"/>
          <p:cNvSpPr txBox="1">
            <a:spLocks noGrp="1"/>
          </p:cNvSpPr>
          <p:nvPr>
            <p:ph type="ctrTitle"/>
          </p:nvPr>
        </p:nvSpPr>
        <p:spPr>
          <a:xfrm>
            <a:off x="2057400" y="1252071"/>
            <a:ext cx="7772400" cy="443070"/>
          </a:xfrm>
          <a:prstGeom prst="rect">
            <a:avLst/>
          </a:prstGeom>
        </p:spPr>
        <p:txBody>
          <a:bodyPr vert="horz" wrap="square" lIns="0" tIns="12065" rIns="0" bIns="0" rtlCol="0">
            <a:spAutoFit/>
          </a:bodyPr>
          <a:lstStyle/>
          <a:p>
            <a:pPr marL="12700">
              <a:lnSpc>
                <a:spcPct val="100000"/>
              </a:lnSpc>
              <a:spcBef>
                <a:spcPts val="95"/>
              </a:spcBef>
            </a:pPr>
            <a:r>
              <a:rPr lang="fr-FR" sz="2800" spc="-10" dirty="0">
                <a:solidFill>
                  <a:srgbClr val="EC6643"/>
                </a:solidFill>
                <a:latin typeface="Typo Quik"/>
                <a:cs typeface="Typo Quik"/>
              </a:rPr>
              <a:t>Expertise</a:t>
            </a:r>
            <a:endParaRPr sz="2800" dirty="0">
              <a:solidFill>
                <a:srgbClr val="EC6643"/>
              </a:solidFill>
              <a:latin typeface="Typo Quik"/>
              <a:cs typeface="Typo Quik"/>
            </a:endParaRPr>
          </a:p>
        </p:txBody>
      </p:sp>
      <p:sp>
        <p:nvSpPr>
          <p:cNvPr id="4" name="Sous-titre 3">
            <a:extLst>
              <a:ext uri="{FF2B5EF4-FFF2-40B4-BE49-F238E27FC236}">
                <a16:creationId xmlns:a16="http://schemas.microsoft.com/office/drawing/2014/main" id="{9C1BE780-D721-2753-E208-1EDEEC5D7745}"/>
              </a:ext>
            </a:extLst>
          </p:cNvPr>
          <p:cNvSpPr>
            <a:spLocks noGrp="1"/>
          </p:cNvSpPr>
          <p:nvPr>
            <p:ph type="subTitle" idx="4"/>
          </p:nvPr>
        </p:nvSpPr>
        <p:spPr>
          <a:xfrm>
            <a:off x="1399627" y="2400702"/>
            <a:ext cx="6781800" cy="1046440"/>
          </a:xfrm>
        </p:spPr>
        <p:txBody>
          <a:bodyPr/>
          <a:lstStyle/>
          <a:p>
            <a:pPr algn="ctr"/>
            <a:r>
              <a:rPr lang="fr-FR" sz="1800" dirty="0">
                <a:solidFill>
                  <a:schemeClr val="tx1"/>
                </a:solidFill>
                <a:latin typeface="Typo Quik Light Demo"/>
                <a:cs typeface="Typo Quik Light Demo"/>
              </a:rPr>
              <a:t>L’égalité professionnelle entre les femmes et les hommes : un levier pour la Qualité de Vie au Travail et la Responsabilité Sociale des Entreprises</a:t>
            </a:r>
          </a:p>
          <a:p>
            <a:endParaRPr lang="fr-FR" dirty="0"/>
          </a:p>
        </p:txBody>
      </p:sp>
      <p:grpSp>
        <p:nvGrpSpPr>
          <p:cNvPr id="9" name="object 9"/>
          <p:cNvGrpSpPr/>
          <p:nvPr/>
        </p:nvGrpSpPr>
        <p:grpSpPr>
          <a:xfrm>
            <a:off x="762" y="3809"/>
            <a:ext cx="9144000" cy="4642485"/>
            <a:chOff x="762" y="3809"/>
            <a:chExt cx="9144000" cy="4642485"/>
          </a:xfrm>
        </p:grpSpPr>
        <p:sp>
          <p:nvSpPr>
            <p:cNvPr id="10" name="object 10"/>
            <p:cNvSpPr/>
            <p:nvPr/>
          </p:nvSpPr>
          <p:spPr>
            <a:xfrm>
              <a:off x="762" y="3809"/>
              <a:ext cx="9144000" cy="622300"/>
            </a:xfrm>
            <a:custGeom>
              <a:avLst/>
              <a:gdLst/>
              <a:ahLst/>
              <a:cxnLst/>
              <a:rect l="l" t="t" r="r" b="b"/>
              <a:pathLst>
                <a:path w="9144000" h="622300">
                  <a:moveTo>
                    <a:pt x="9144000" y="0"/>
                  </a:moveTo>
                  <a:lnTo>
                    <a:pt x="0" y="0"/>
                  </a:lnTo>
                  <a:lnTo>
                    <a:pt x="0" y="621791"/>
                  </a:lnTo>
                  <a:lnTo>
                    <a:pt x="9144000" y="621791"/>
                  </a:lnTo>
                  <a:lnTo>
                    <a:pt x="9144000" y="0"/>
                  </a:lnTo>
                  <a:close/>
                </a:path>
              </a:pathLst>
            </a:custGeom>
            <a:solidFill>
              <a:srgbClr val="EC6643"/>
            </a:solidFill>
            <a:ln>
              <a:noFill/>
            </a:ln>
          </p:spPr>
          <p:txBody>
            <a:bodyPr wrap="square" lIns="0" tIns="0" rIns="0" bIns="0" rtlCol="0"/>
            <a:lstStyle/>
            <a:p>
              <a:endParaRPr/>
            </a:p>
          </p:txBody>
        </p:sp>
        <p:sp>
          <p:nvSpPr>
            <p:cNvPr id="11" name="object 11"/>
            <p:cNvSpPr/>
            <p:nvPr/>
          </p:nvSpPr>
          <p:spPr>
            <a:xfrm>
              <a:off x="762" y="3809"/>
              <a:ext cx="9144000" cy="622300"/>
            </a:xfrm>
            <a:custGeom>
              <a:avLst/>
              <a:gdLst/>
              <a:ahLst/>
              <a:cxnLst/>
              <a:rect l="l" t="t" r="r" b="b"/>
              <a:pathLst>
                <a:path w="9144000" h="622300">
                  <a:moveTo>
                    <a:pt x="0" y="621791"/>
                  </a:moveTo>
                  <a:lnTo>
                    <a:pt x="9144000" y="621791"/>
                  </a:lnTo>
                  <a:lnTo>
                    <a:pt x="9144000" y="0"/>
                  </a:lnTo>
                  <a:lnTo>
                    <a:pt x="0" y="0"/>
                  </a:lnTo>
                  <a:lnTo>
                    <a:pt x="0" y="621791"/>
                  </a:lnTo>
                  <a:close/>
                </a:path>
              </a:pathLst>
            </a:custGeom>
            <a:ln w="25908">
              <a:noFill/>
            </a:ln>
          </p:spPr>
          <p:txBody>
            <a:bodyPr wrap="square" lIns="0" tIns="0" rIns="0" bIns="0" rtlCol="0"/>
            <a:lstStyle/>
            <a:p>
              <a:endParaRPr/>
            </a:p>
          </p:txBody>
        </p:sp>
        <p:sp>
          <p:nvSpPr>
            <p:cNvPr id="12" name="object 12"/>
            <p:cNvSpPr/>
            <p:nvPr/>
          </p:nvSpPr>
          <p:spPr>
            <a:xfrm>
              <a:off x="762" y="461010"/>
              <a:ext cx="853440" cy="381000"/>
            </a:xfrm>
            <a:custGeom>
              <a:avLst/>
              <a:gdLst/>
              <a:ahLst/>
              <a:cxnLst/>
              <a:rect l="l" t="t" r="r" b="b"/>
              <a:pathLst>
                <a:path w="853440" h="381000">
                  <a:moveTo>
                    <a:pt x="853440" y="0"/>
                  </a:moveTo>
                  <a:lnTo>
                    <a:pt x="0" y="0"/>
                  </a:lnTo>
                  <a:lnTo>
                    <a:pt x="0" y="381000"/>
                  </a:lnTo>
                  <a:lnTo>
                    <a:pt x="853440" y="381000"/>
                  </a:lnTo>
                  <a:lnTo>
                    <a:pt x="853440" y="0"/>
                  </a:lnTo>
                  <a:close/>
                </a:path>
              </a:pathLst>
            </a:custGeom>
            <a:solidFill>
              <a:srgbClr val="EFB45E"/>
            </a:solidFill>
            <a:ln>
              <a:noFill/>
            </a:ln>
          </p:spPr>
          <p:txBody>
            <a:bodyPr wrap="square" lIns="0" tIns="0" rIns="0" bIns="0" rtlCol="0"/>
            <a:lstStyle/>
            <a:p>
              <a:endParaRPr dirty="0"/>
            </a:p>
          </p:txBody>
        </p:sp>
        <p:sp>
          <p:nvSpPr>
            <p:cNvPr id="15" name="object 15"/>
            <p:cNvSpPr/>
            <p:nvPr/>
          </p:nvSpPr>
          <p:spPr>
            <a:xfrm>
              <a:off x="435102" y="3120389"/>
              <a:ext cx="5015865" cy="1525905"/>
            </a:xfrm>
            <a:custGeom>
              <a:avLst/>
              <a:gdLst/>
              <a:ahLst/>
              <a:cxnLst/>
              <a:rect l="l" t="t" r="r" b="b"/>
              <a:pathLst>
                <a:path w="5015865" h="1525904">
                  <a:moveTo>
                    <a:pt x="0" y="1525524"/>
                  </a:moveTo>
                  <a:lnTo>
                    <a:pt x="5015484" y="1525524"/>
                  </a:lnTo>
                  <a:lnTo>
                    <a:pt x="5015484" y="0"/>
                  </a:lnTo>
                  <a:lnTo>
                    <a:pt x="0" y="0"/>
                  </a:lnTo>
                  <a:lnTo>
                    <a:pt x="0" y="1525524"/>
                  </a:lnTo>
                  <a:close/>
                </a:path>
              </a:pathLst>
            </a:custGeom>
            <a:ln w="25908">
              <a:noFill/>
            </a:ln>
          </p:spPr>
          <p:txBody>
            <a:bodyPr wrap="square" lIns="0" tIns="0" rIns="0" bIns="0" rtlCol="0"/>
            <a:lstStyle/>
            <a:p>
              <a:endParaRPr/>
            </a:p>
          </p:txBody>
        </p:sp>
      </p:grpSp>
      <p:sp>
        <p:nvSpPr>
          <p:cNvPr id="17" name="object 17"/>
          <p:cNvSpPr txBox="1"/>
          <p:nvPr/>
        </p:nvSpPr>
        <p:spPr>
          <a:xfrm>
            <a:off x="512775" y="3199257"/>
            <a:ext cx="4857750" cy="150811"/>
          </a:xfrm>
          <a:prstGeom prst="rect">
            <a:avLst/>
          </a:prstGeom>
        </p:spPr>
        <p:txBody>
          <a:bodyPr vert="horz" wrap="square" lIns="0" tIns="19050" rIns="0" bIns="0" rtlCol="0">
            <a:spAutoFit/>
          </a:bodyPr>
          <a:lstStyle/>
          <a:p>
            <a:pPr marL="12700" marR="5080">
              <a:lnSpc>
                <a:spcPct val="95200"/>
              </a:lnSpc>
              <a:spcBef>
                <a:spcPts val="150"/>
              </a:spcBef>
            </a:pPr>
            <a:r>
              <a:rPr lang="fr-FR" sz="900" b="0" dirty="0">
                <a:solidFill>
                  <a:srgbClr val="FFFFFF"/>
                </a:solidFill>
                <a:latin typeface="Typo Quik Light Demo"/>
                <a:cs typeface="Typo Quik Light Demo"/>
              </a:rPr>
              <a:t>Texte</a:t>
            </a:r>
            <a:endParaRPr sz="900" dirty="0">
              <a:latin typeface="Typo Quik Light Demo"/>
              <a:cs typeface="Typo Quik Light Demo"/>
            </a:endParaRPr>
          </a:p>
        </p:txBody>
      </p:sp>
      <p:pic>
        <p:nvPicPr>
          <p:cNvPr id="18" name="object 17">
            <a:extLst>
              <a:ext uri="{FF2B5EF4-FFF2-40B4-BE49-F238E27FC236}">
                <a16:creationId xmlns:a16="http://schemas.microsoft.com/office/drawing/2014/main" id="{35C18E68-D70B-D5F2-4CAC-5BE941790DFF}"/>
              </a:ext>
            </a:extLst>
          </p:cNvPr>
          <p:cNvPicPr/>
          <p:nvPr/>
        </p:nvPicPr>
        <p:blipFill>
          <a:blip r:embed="rId2" cstate="print">
            <a:extLst>
              <a:ext uri="{28A0092B-C50C-407E-A947-70E740481C1C}">
                <a14:useLocalDpi xmlns:a14="http://schemas.microsoft.com/office/drawing/2010/main" val="0"/>
              </a:ext>
            </a:extLst>
          </a:blip>
          <a:srcRect/>
          <a:stretch/>
        </p:blipFill>
        <p:spPr>
          <a:xfrm>
            <a:off x="7010400" y="4358476"/>
            <a:ext cx="1901573" cy="763937"/>
          </a:xfrm>
          <a:prstGeom prst="rect">
            <a:avLst/>
          </a:prstGeom>
        </p:spPr>
      </p:pic>
      <p:pic>
        <p:nvPicPr>
          <p:cNvPr id="20" name="Image 19">
            <a:extLst>
              <a:ext uri="{FF2B5EF4-FFF2-40B4-BE49-F238E27FC236}">
                <a16:creationId xmlns:a16="http://schemas.microsoft.com/office/drawing/2014/main" id="{FE9F6D39-CAAE-306E-AF9D-212D452580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775" y="4391024"/>
            <a:ext cx="1397959" cy="668275"/>
          </a:xfrm>
          <a:prstGeom prst="rect">
            <a:avLst/>
          </a:prstGeom>
        </p:spPr>
      </p:pic>
      <p:pic>
        <p:nvPicPr>
          <p:cNvPr id="2" name="Image 1" descr="Une image contenant texte, Police, Graphique, logo&#10;&#10;Description générée automatiquement">
            <a:extLst>
              <a:ext uri="{FF2B5EF4-FFF2-40B4-BE49-F238E27FC236}">
                <a16:creationId xmlns:a16="http://schemas.microsoft.com/office/drawing/2014/main" id="{0ADC6CD1-4B3D-49B1-C161-D155D86413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1789" y="757285"/>
            <a:ext cx="1020056" cy="1020056"/>
          </a:xfrm>
          <a:prstGeom prst="rect">
            <a:avLst/>
          </a:prstGeom>
        </p:spPr>
      </p:pic>
      <p:pic>
        <p:nvPicPr>
          <p:cNvPr id="5" name="Image 4" descr="Une image contenant texte, capture d’écran, conception&#10;&#10;Description générée automatiquement">
            <a:extLst>
              <a:ext uri="{FF2B5EF4-FFF2-40B4-BE49-F238E27FC236}">
                <a16:creationId xmlns:a16="http://schemas.microsoft.com/office/drawing/2014/main" id="{A2249A0C-51EC-E56B-5982-A143A411B35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367" t="41481" r="42379" b="40223"/>
          <a:stretch/>
        </p:blipFill>
        <p:spPr>
          <a:xfrm>
            <a:off x="862798" y="1004275"/>
            <a:ext cx="1073659" cy="878691"/>
          </a:xfrm>
          <a:prstGeom prst="rect">
            <a:avLst/>
          </a:prstGeom>
        </p:spPr>
      </p:pic>
    </p:spTree>
    <p:extLst>
      <p:ext uri="{BB962C8B-B14F-4D97-AF65-F5344CB8AC3E}">
        <p14:creationId xmlns:p14="http://schemas.microsoft.com/office/powerpoint/2010/main" val="2255237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12191" y="-12191"/>
            <a:ext cx="833755" cy="711835"/>
            <a:chOff x="-12191" y="-12191"/>
            <a:chExt cx="833755" cy="711835"/>
          </a:xfrm>
        </p:grpSpPr>
        <p:sp>
          <p:nvSpPr>
            <p:cNvPr id="4" name="object 4"/>
            <p:cNvSpPr/>
            <p:nvPr/>
          </p:nvSpPr>
          <p:spPr>
            <a:xfrm>
              <a:off x="762" y="762"/>
              <a:ext cx="807720" cy="685800"/>
            </a:xfrm>
            <a:custGeom>
              <a:avLst/>
              <a:gdLst/>
              <a:ahLst/>
              <a:cxnLst/>
              <a:rect l="l" t="t" r="r" b="b"/>
              <a:pathLst>
                <a:path w="807720" h="685800">
                  <a:moveTo>
                    <a:pt x="807720" y="0"/>
                  </a:moveTo>
                  <a:lnTo>
                    <a:pt x="0" y="0"/>
                  </a:lnTo>
                  <a:lnTo>
                    <a:pt x="0" y="685800"/>
                  </a:lnTo>
                  <a:lnTo>
                    <a:pt x="807720" y="685800"/>
                  </a:lnTo>
                  <a:lnTo>
                    <a:pt x="807720" y="0"/>
                  </a:lnTo>
                  <a:close/>
                </a:path>
              </a:pathLst>
            </a:custGeom>
            <a:solidFill>
              <a:srgbClr val="EC6643"/>
            </a:solidFill>
            <a:ln>
              <a:solidFill>
                <a:srgbClr val="EC6643"/>
              </a:solidFill>
            </a:ln>
          </p:spPr>
          <p:txBody>
            <a:bodyPr wrap="square" lIns="0" tIns="0" rIns="0" bIns="0" rtlCol="0"/>
            <a:lstStyle/>
            <a:p>
              <a:endParaRPr/>
            </a:p>
          </p:txBody>
        </p:sp>
        <p:sp>
          <p:nvSpPr>
            <p:cNvPr id="5" name="object 5"/>
            <p:cNvSpPr/>
            <p:nvPr/>
          </p:nvSpPr>
          <p:spPr>
            <a:xfrm>
              <a:off x="762" y="762"/>
              <a:ext cx="807720" cy="685800"/>
            </a:xfrm>
            <a:custGeom>
              <a:avLst/>
              <a:gdLst/>
              <a:ahLst/>
              <a:cxnLst/>
              <a:rect l="l" t="t" r="r" b="b"/>
              <a:pathLst>
                <a:path w="807720" h="685800">
                  <a:moveTo>
                    <a:pt x="0" y="685800"/>
                  </a:moveTo>
                  <a:lnTo>
                    <a:pt x="807720" y="685800"/>
                  </a:lnTo>
                  <a:lnTo>
                    <a:pt x="807720" y="0"/>
                  </a:lnTo>
                  <a:lnTo>
                    <a:pt x="0" y="0"/>
                  </a:lnTo>
                  <a:lnTo>
                    <a:pt x="0" y="685800"/>
                  </a:lnTo>
                  <a:close/>
                </a:path>
              </a:pathLst>
            </a:custGeom>
            <a:ln w="25908">
              <a:solidFill>
                <a:srgbClr val="EC6643"/>
              </a:solidFill>
            </a:ln>
          </p:spPr>
          <p:txBody>
            <a:bodyPr wrap="square" lIns="0" tIns="0" rIns="0" bIns="0" rtlCol="0"/>
            <a:lstStyle/>
            <a:p>
              <a:endParaRPr/>
            </a:p>
          </p:txBody>
        </p:sp>
      </p:grpSp>
      <p:grpSp>
        <p:nvGrpSpPr>
          <p:cNvPr id="6" name="object 6"/>
          <p:cNvGrpSpPr/>
          <p:nvPr/>
        </p:nvGrpSpPr>
        <p:grpSpPr>
          <a:xfrm>
            <a:off x="8441435" y="4019550"/>
            <a:ext cx="716280" cy="1138046"/>
            <a:chOff x="8441435" y="3883151"/>
            <a:chExt cx="716280" cy="1274445"/>
          </a:xfrm>
          <a:solidFill>
            <a:srgbClr val="EC6643"/>
          </a:solidFill>
        </p:grpSpPr>
        <p:sp>
          <p:nvSpPr>
            <p:cNvPr id="7" name="object 7"/>
            <p:cNvSpPr/>
            <p:nvPr/>
          </p:nvSpPr>
          <p:spPr>
            <a:xfrm>
              <a:off x="8454389" y="3896105"/>
              <a:ext cx="690880" cy="1248410"/>
            </a:xfrm>
            <a:custGeom>
              <a:avLst/>
              <a:gdLst/>
              <a:ahLst/>
              <a:cxnLst/>
              <a:rect l="l" t="t" r="r" b="b"/>
              <a:pathLst>
                <a:path w="690879" h="1248410">
                  <a:moveTo>
                    <a:pt x="690372" y="0"/>
                  </a:moveTo>
                  <a:lnTo>
                    <a:pt x="0" y="0"/>
                  </a:lnTo>
                  <a:lnTo>
                    <a:pt x="0" y="1248156"/>
                  </a:lnTo>
                  <a:lnTo>
                    <a:pt x="690372" y="1248156"/>
                  </a:lnTo>
                  <a:lnTo>
                    <a:pt x="690372" y="0"/>
                  </a:lnTo>
                  <a:close/>
                </a:path>
              </a:pathLst>
            </a:custGeom>
            <a:grpFill/>
            <a:ln>
              <a:noFill/>
            </a:ln>
          </p:spPr>
          <p:txBody>
            <a:bodyPr wrap="square" lIns="0" tIns="0" rIns="0" bIns="0" rtlCol="0"/>
            <a:lstStyle/>
            <a:p>
              <a:endParaRPr/>
            </a:p>
          </p:txBody>
        </p:sp>
        <p:sp>
          <p:nvSpPr>
            <p:cNvPr id="8" name="object 8"/>
            <p:cNvSpPr/>
            <p:nvPr/>
          </p:nvSpPr>
          <p:spPr>
            <a:xfrm>
              <a:off x="8454389" y="3896105"/>
              <a:ext cx="690880" cy="1248410"/>
            </a:xfrm>
            <a:custGeom>
              <a:avLst/>
              <a:gdLst/>
              <a:ahLst/>
              <a:cxnLst/>
              <a:rect l="l" t="t" r="r" b="b"/>
              <a:pathLst>
                <a:path w="690879" h="1248410">
                  <a:moveTo>
                    <a:pt x="0" y="1248156"/>
                  </a:moveTo>
                  <a:lnTo>
                    <a:pt x="690372" y="1248156"/>
                  </a:lnTo>
                  <a:lnTo>
                    <a:pt x="690372" y="0"/>
                  </a:lnTo>
                  <a:lnTo>
                    <a:pt x="0" y="0"/>
                  </a:lnTo>
                  <a:lnTo>
                    <a:pt x="0" y="1248156"/>
                  </a:lnTo>
                  <a:close/>
                </a:path>
              </a:pathLst>
            </a:custGeom>
            <a:grpFill/>
            <a:ln w="25908">
              <a:noFill/>
            </a:ln>
          </p:spPr>
          <p:txBody>
            <a:bodyPr wrap="square" lIns="0" tIns="0" rIns="0" bIns="0" rtlCol="0"/>
            <a:lstStyle/>
            <a:p>
              <a:endParaRPr/>
            </a:p>
          </p:txBody>
        </p:sp>
      </p:grpSp>
      <p:grpSp>
        <p:nvGrpSpPr>
          <p:cNvPr id="9" name="object 9"/>
          <p:cNvGrpSpPr/>
          <p:nvPr/>
        </p:nvGrpSpPr>
        <p:grpSpPr>
          <a:xfrm>
            <a:off x="762" y="4763261"/>
            <a:ext cx="1021080" cy="381000"/>
            <a:chOff x="762" y="4763261"/>
            <a:chExt cx="1021080" cy="381000"/>
          </a:xfrm>
        </p:grpSpPr>
        <p:sp>
          <p:nvSpPr>
            <p:cNvPr id="10" name="object 10"/>
            <p:cNvSpPr/>
            <p:nvPr/>
          </p:nvSpPr>
          <p:spPr>
            <a:xfrm>
              <a:off x="762" y="4763261"/>
              <a:ext cx="1021080" cy="381000"/>
            </a:xfrm>
            <a:custGeom>
              <a:avLst/>
              <a:gdLst/>
              <a:ahLst/>
              <a:cxnLst/>
              <a:rect l="l" t="t" r="r" b="b"/>
              <a:pathLst>
                <a:path w="1021080" h="381000">
                  <a:moveTo>
                    <a:pt x="1021080" y="0"/>
                  </a:moveTo>
                  <a:lnTo>
                    <a:pt x="0" y="0"/>
                  </a:lnTo>
                  <a:lnTo>
                    <a:pt x="0" y="380999"/>
                  </a:lnTo>
                  <a:lnTo>
                    <a:pt x="1021080" y="380999"/>
                  </a:lnTo>
                  <a:lnTo>
                    <a:pt x="1021080" y="0"/>
                  </a:lnTo>
                  <a:close/>
                </a:path>
              </a:pathLst>
            </a:custGeom>
            <a:solidFill>
              <a:srgbClr val="EFB45E"/>
            </a:solidFill>
          </p:spPr>
          <p:txBody>
            <a:bodyPr wrap="square" lIns="0" tIns="0" rIns="0" bIns="0" rtlCol="0"/>
            <a:lstStyle/>
            <a:p>
              <a:endParaRPr dirty="0"/>
            </a:p>
          </p:txBody>
        </p:sp>
        <p:sp>
          <p:nvSpPr>
            <p:cNvPr id="11" name="object 11"/>
            <p:cNvSpPr/>
            <p:nvPr/>
          </p:nvSpPr>
          <p:spPr>
            <a:xfrm>
              <a:off x="762" y="4763261"/>
              <a:ext cx="1021080" cy="381000"/>
            </a:xfrm>
            <a:custGeom>
              <a:avLst/>
              <a:gdLst/>
              <a:ahLst/>
              <a:cxnLst/>
              <a:rect l="l" t="t" r="r" b="b"/>
              <a:pathLst>
                <a:path w="1021080" h="381000">
                  <a:moveTo>
                    <a:pt x="0" y="380999"/>
                  </a:moveTo>
                  <a:lnTo>
                    <a:pt x="1021080" y="380999"/>
                  </a:lnTo>
                  <a:lnTo>
                    <a:pt x="1021080" y="0"/>
                  </a:lnTo>
                  <a:lnTo>
                    <a:pt x="0" y="0"/>
                  </a:lnTo>
                  <a:lnTo>
                    <a:pt x="0" y="380999"/>
                  </a:lnTo>
                  <a:close/>
                </a:path>
              </a:pathLst>
            </a:custGeom>
            <a:ln w="25908">
              <a:noFill/>
            </a:ln>
          </p:spPr>
          <p:txBody>
            <a:bodyPr wrap="square" lIns="0" tIns="0" rIns="0" bIns="0" rtlCol="0"/>
            <a:lstStyle/>
            <a:p>
              <a:endParaRPr/>
            </a:p>
          </p:txBody>
        </p:sp>
      </p:grpSp>
      <p:sp>
        <p:nvSpPr>
          <p:cNvPr id="12" name="object 12"/>
          <p:cNvSpPr txBox="1">
            <a:spLocks noGrp="1"/>
          </p:cNvSpPr>
          <p:nvPr>
            <p:ph type="title"/>
          </p:nvPr>
        </p:nvSpPr>
        <p:spPr>
          <a:xfrm>
            <a:off x="270154" y="69595"/>
            <a:ext cx="8603691" cy="547458"/>
          </a:xfrm>
          <a:prstGeom prst="rect">
            <a:avLst/>
          </a:prstGeom>
        </p:spPr>
        <p:txBody>
          <a:bodyPr vert="horz" wrap="square" lIns="0" tIns="115443" rIns="0" bIns="0" rtlCol="0">
            <a:spAutoFit/>
          </a:bodyPr>
          <a:lstStyle/>
          <a:p>
            <a:pPr marL="1497330">
              <a:lnSpc>
                <a:spcPct val="100000"/>
              </a:lnSpc>
              <a:spcBef>
                <a:spcPts val="105"/>
              </a:spcBef>
            </a:pPr>
            <a:r>
              <a:rPr lang="fr-FR" sz="2800" dirty="0">
                <a:solidFill>
                  <a:srgbClr val="EC6643"/>
                </a:solidFill>
                <a:latin typeface="Typo Quik"/>
                <a:cs typeface="Typo Quik"/>
              </a:rPr>
              <a:t>QVT &amp; RSE </a:t>
            </a:r>
            <a:endParaRPr sz="2800" dirty="0">
              <a:solidFill>
                <a:srgbClr val="EC6643"/>
              </a:solidFill>
              <a:latin typeface="Calibri"/>
              <a:cs typeface="Calibri"/>
            </a:endParaRPr>
          </a:p>
        </p:txBody>
      </p:sp>
      <p:sp>
        <p:nvSpPr>
          <p:cNvPr id="45" name="object 45"/>
          <p:cNvSpPr txBox="1">
            <a:spLocks noGrp="1"/>
          </p:cNvSpPr>
          <p:nvPr>
            <p:ph sz="half" idx="2"/>
          </p:nvPr>
        </p:nvSpPr>
        <p:spPr>
          <a:xfrm>
            <a:off x="270154" y="724800"/>
            <a:ext cx="4112108" cy="4583947"/>
          </a:xfrm>
          <a:prstGeom prst="rect">
            <a:avLst/>
          </a:prstGeom>
        </p:spPr>
        <p:txBody>
          <a:bodyPr vert="horz" wrap="square" lIns="0" tIns="28575" rIns="0" bIns="0" rtlCol="0">
            <a:spAutoFit/>
          </a:bodyPr>
          <a:lstStyle/>
          <a:p>
            <a:pPr algn="just"/>
            <a:r>
              <a:rPr lang="fr-FR" b="1" dirty="0">
                <a:solidFill>
                  <a:srgbClr val="EC6643"/>
                </a:solidFill>
              </a:rPr>
              <a:t>QVT :  « </a:t>
            </a:r>
            <a:r>
              <a:rPr lang="fr-FR" sz="1400" b="1" dirty="0">
                <a:solidFill>
                  <a:srgbClr val="EC6643"/>
                </a:solidFill>
              </a:rPr>
              <a:t>Sentiment de bien-être au travail perçu collectivement et individuellement</a:t>
            </a:r>
            <a:r>
              <a:rPr lang="fr-FR" sz="1400" dirty="0">
                <a:solidFill>
                  <a:schemeClr val="tx1"/>
                </a:solidFill>
              </a:rPr>
              <a:t>, qui englobe l’ambiance, la culture de l’entreprise, l’intérêt du travail, les conditions de travail, le sentiment d’implication , le degré d’autonomie et de responsabilisation, l’égalité, le droit à l’erreur accordé à </a:t>
            </a:r>
            <a:r>
              <a:rPr lang="fr-FR" sz="1400" dirty="0" err="1">
                <a:solidFill>
                  <a:schemeClr val="tx1"/>
                </a:solidFill>
              </a:rPr>
              <a:t>chacun-e</a:t>
            </a:r>
            <a:r>
              <a:rPr lang="fr-FR" sz="1400" dirty="0">
                <a:solidFill>
                  <a:schemeClr val="tx1"/>
                </a:solidFill>
              </a:rPr>
              <a:t>, une reconnaissance et une valorisation du travail effectué »</a:t>
            </a:r>
          </a:p>
          <a:p>
            <a:pPr algn="just"/>
            <a:endParaRPr lang="fr-FR" dirty="0">
              <a:solidFill>
                <a:schemeClr val="tx1"/>
              </a:solidFill>
            </a:endParaRPr>
          </a:p>
          <a:p>
            <a:pPr algn="just"/>
            <a:r>
              <a:rPr lang="fr-FR" sz="1400" b="1" dirty="0">
                <a:solidFill>
                  <a:srgbClr val="EC6643"/>
                </a:solidFill>
              </a:rPr>
              <a:t>La QVT inclue l’égalité professionnelle entre les femmes et les hommes puisqu’elle nécessite qu’ aucune discrimination n’existe et ne soit tolérée dans l’Entreprise</a:t>
            </a:r>
          </a:p>
          <a:p>
            <a:pPr algn="just"/>
            <a:endParaRPr lang="fr-FR" sz="1400" dirty="0">
              <a:solidFill>
                <a:schemeClr val="tx1"/>
              </a:solidFill>
            </a:endParaRPr>
          </a:p>
          <a:p>
            <a:pPr algn="just"/>
            <a:r>
              <a:rPr lang="fr-FR" sz="1400" dirty="0">
                <a:solidFill>
                  <a:schemeClr val="tx1"/>
                </a:solidFill>
              </a:rPr>
              <a:t>Doit se concevoir comme une « Culture d’entreprise »</a:t>
            </a:r>
          </a:p>
          <a:p>
            <a:pPr algn="just"/>
            <a:endParaRPr lang="fr-FR" sz="1400" dirty="0">
              <a:solidFill>
                <a:schemeClr val="tx1"/>
              </a:solidFill>
            </a:endParaRPr>
          </a:p>
          <a:p>
            <a:pPr algn="just"/>
            <a:r>
              <a:rPr lang="fr-FR" sz="1400" dirty="0">
                <a:solidFill>
                  <a:schemeClr val="tx1"/>
                </a:solidFill>
              </a:rPr>
              <a:t>Inégalité F/H = sentiment d’injustice qui altère la perception de la QVT</a:t>
            </a:r>
          </a:p>
          <a:p>
            <a:pPr algn="just"/>
            <a:endParaRPr lang="fr-FR" sz="1400" dirty="0"/>
          </a:p>
          <a:p>
            <a:pPr algn="just"/>
            <a:endParaRPr lang="fr-FR" sz="1400" dirty="0"/>
          </a:p>
          <a:p>
            <a:pPr marL="12700" marR="2794000">
              <a:lnSpc>
                <a:spcPts val="1600"/>
              </a:lnSpc>
              <a:spcBef>
                <a:spcPts val="225"/>
              </a:spcBef>
            </a:pPr>
            <a:endParaRPr lang="fr-FR" dirty="0">
              <a:solidFill>
                <a:schemeClr val="tx1"/>
              </a:solidFill>
            </a:endParaRPr>
          </a:p>
          <a:p>
            <a:pPr marL="12700" marR="2794000">
              <a:lnSpc>
                <a:spcPts val="1600"/>
              </a:lnSpc>
              <a:spcBef>
                <a:spcPts val="225"/>
              </a:spcBef>
            </a:pPr>
            <a:endParaRPr spc="-10" dirty="0">
              <a:solidFill>
                <a:schemeClr val="tx1"/>
              </a:solidFill>
            </a:endParaRPr>
          </a:p>
        </p:txBody>
      </p:sp>
      <p:sp>
        <p:nvSpPr>
          <p:cNvPr id="14" name="Espace réservé du contenu 13">
            <a:extLst>
              <a:ext uri="{FF2B5EF4-FFF2-40B4-BE49-F238E27FC236}">
                <a16:creationId xmlns:a16="http://schemas.microsoft.com/office/drawing/2014/main" id="{F654AA88-5914-4AA4-6B23-002FCCC06C52}"/>
              </a:ext>
            </a:extLst>
          </p:cNvPr>
          <p:cNvSpPr>
            <a:spLocks noGrp="1"/>
          </p:cNvSpPr>
          <p:nvPr>
            <p:ph sz="half" idx="3"/>
          </p:nvPr>
        </p:nvSpPr>
        <p:spPr>
          <a:xfrm>
            <a:off x="4718012" y="685886"/>
            <a:ext cx="3977640" cy="4278094"/>
          </a:xfrm>
        </p:spPr>
        <p:txBody>
          <a:bodyPr/>
          <a:lstStyle/>
          <a:p>
            <a:r>
              <a:rPr lang="fr-FR" sz="1400" b="1" dirty="0">
                <a:solidFill>
                  <a:srgbClr val="EC6643"/>
                </a:solidFill>
              </a:rPr>
              <a:t>RSE: «  Intégration volontaire par les Entreprises des préoccupations Sociales et Environnementales</a:t>
            </a:r>
            <a:r>
              <a:rPr lang="fr-FR" sz="1400" b="1" dirty="0">
                <a:solidFill>
                  <a:schemeClr val="tx1"/>
                </a:solidFill>
              </a:rPr>
              <a:t> </a:t>
            </a:r>
            <a:r>
              <a:rPr lang="fr-FR" sz="1400" dirty="0">
                <a:solidFill>
                  <a:schemeClr val="tx1"/>
                </a:solidFill>
              </a:rPr>
              <a:t>à leurs activités commerciales et leurs relations avec les parties prenantes » </a:t>
            </a:r>
          </a:p>
          <a:p>
            <a:pPr marL="285750" indent="-285750">
              <a:buClr>
                <a:srgbClr val="EC6643"/>
              </a:buClr>
              <a:buFont typeface="Wingdings" panose="05000000000000000000" pitchFamily="2" charset="2"/>
              <a:buChar char="Ø"/>
            </a:pPr>
            <a:r>
              <a:rPr lang="fr-FR" sz="1400" dirty="0">
                <a:solidFill>
                  <a:schemeClr val="tx1"/>
                </a:solidFill>
              </a:rPr>
              <a:t>contribution aux enjeux de développement durable</a:t>
            </a:r>
          </a:p>
          <a:p>
            <a:pPr marL="285750" indent="-285750">
              <a:buClr>
                <a:srgbClr val="EC6643"/>
              </a:buClr>
              <a:buFont typeface="Wingdings" panose="05000000000000000000" pitchFamily="2" charset="2"/>
              <a:buChar char="Ø"/>
            </a:pPr>
            <a:r>
              <a:rPr lang="fr-FR" sz="1400" b="1" dirty="0">
                <a:solidFill>
                  <a:schemeClr val="tx1"/>
                </a:solidFill>
              </a:rPr>
              <a:t>recherche d’un impact positif sur la société tout en étant économiquement viable</a:t>
            </a:r>
          </a:p>
          <a:p>
            <a:pPr marL="285750" indent="-285750">
              <a:buClr>
                <a:srgbClr val="EC6643"/>
              </a:buClr>
              <a:buFont typeface="Wingdings" panose="05000000000000000000" pitchFamily="2" charset="2"/>
              <a:buChar char="Ø"/>
            </a:pPr>
            <a:r>
              <a:rPr lang="fr-FR" sz="1400" b="1" dirty="0">
                <a:solidFill>
                  <a:schemeClr val="tx1"/>
                </a:solidFill>
              </a:rPr>
              <a:t>enjeux de justice sociale: non-discrimination  </a:t>
            </a:r>
          </a:p>
          <a:p>
            <a:pPr marL="285750" indent="-285750">
              <a:buClr>
                <a:srgbClr val="EC6643"/>
              </a:buClr>
              <a:buFont typeface="Wingdings" panose="05000000000000000000" pitchFamily="2" charset="2"/>
              <a:buChar char="Ø"/>
            </a:pPr>
            <a:endParaRPr lang="fr-FR" sz="1400" b="1" dirty="0">
              <a:solidFill>
                <a:schemeClr val="tx1"/>
              </a:solidFill>
            </a:endParaRPr>
          </a:p>
          <a:p>
            <a:r>
              <a:rPr lang="fr-FR" sz="1400" b="1" u="sng" dirty="0">
                <a:solidFill>
                  <a:srgbClr val="EC6643"/>
                </a:solidFill>
              </a:rPr>
              <a:t>Périmètres de la RSE</a:t>
            </a:r>
            <a:r>
              <a:rPr lang="fr-FR" sz="1400" u="sng" dirty="0">
                <a:solidFill>
                  <a:srgbClr val="EC6643"/>
                </a:solidFill>
              </a:rPr>
              <a:t>:</a:t>
            </a:r>
          </a:p>
          <a:p>
            <a:pPr marL="285750" indent="-285750">
              <a:buFontTx/>
              <a:buChar char="-"/>
            </a:pPr>
            <a:r>
              <a:rPr lang="fr-FR" sz="1200" dirty="0">
                <a:solidFill>
                  <a:schemeClr val="tx1"/>
                </a:solidFill>
              </a:rPr>
              <a:t>Gouvernance de l’Organisation </a:t>
            </a:r>
          </a:p>
          <a:p>
            <a:pPr marL="285750" indent="-285750">
              <a:buFontTx/>
              <a:buChar char="-"/>
            </a:pPr>
            <a:r>
              <a:rPr lang="fr-FR" sz="1200" dirty="0">
                <a:solidFill>
                  <a:schemeClr val="tx1"/>
                </a:solidFill>
              </a:rPr>
              <a:t>Droits de l’Homme </a:t>
            </a:r>
          </a:p>
          <a:p>
            <a:pPr marL="285750" indent="-285750">
              <a:buFontTx/>
              <a:buChar char="-"/>
            </a:pPr>
            <a:r>
              <a:rPr lang="fr-FR" sz="1200" dirty="0">
                <a:solidFill>
                  <a:schemeClr val="tx1"/>
                </a:solidFill>
              </a:rPr>
              <a:t>Relations et conditions de travail</a:t>
            </a:r>
          </a:p>
          <a:p>
            <a:pPr marL="285750" indent="-285750">
              <a:buFontTx/>
              <a:buChar char="-"/>
            </a:pPr>
            <a:r>
              <a:rPr lang="fr-FR" sz="1200" dirty="0">
                <a:solidFill>
                  <a:schemeClr val="tx1"/>
                </a:solidFill>
              </a:rPr>
              <a:t>Environnement: Conditions de travail - Aménagement et organisation du temps de travail - Equilibre des temps de vie personnels et professionnels </a:t>
            </a:r>
          </a:p>
          <a:p>
            <a:pPr marL="285750" indent="-285750">
              <a:buFontTx/>
              <a:buChar char="-"/>
            </a:pPr>
            <a:r>
              <a:rPr lang="fr-FR" sz="1200" dirty="0">
                <a:solidFill>
                  <a:schemeClr val="tx1"/>
                </a:solidFill>
              </a:rPr>
              <a:t>Loyauté des pratiques </a:t>
            </a:r>
          </a:p>
          <a:p>
            <a:pPr marL="285750" indent="-285750">
              <a:buFontTx/>
              <a:buChar char="-"/>
            </a:pPr>
            <a:r>
              <a:rPr lang="fr-FR" sz="1200" dirty="0">
                <a:solidFill>
                  <a:schemeClr val="tx1"/>
                </a:solidFill>
              </a:rPr>
              <a:t>Questions relatives aux consommateurs </a:t>
            </a:r>
          </a:p>
          <a:p>
            <a:pPr marL="285750" indent="-285750">
              <a:buFontTx/>
              <a:buChar char="-"/>
            </a:pPr>
            <a:r>
              <a:rPr lang="fr-FR" sz="1200" dirty="0">
                <a:solidFill>
                  <a:schemeClr val="tx1"/>
                </a:solidFill>
              </a:rPr>
              <a:t>Les Communautés et le développement lo</a:t>
            </a:r>
            <a:r>
              <a:rPr lang="fr-FR" sz="1100" dirty="0">
                <a:solidFill>
                  <a:schemeClr val="tx1"/>
                </a:solidFill>
              </a:rPr>
              <a:t>cal</a:t>
            </a:r>
            <a:r>
              <a:rPr lang="fr-FR" sz="1400" dirty="0">
                <a:solidFill>
                  <a:schemeClr val="tx1"/>
                </a:solidFill>
              </a:rPr>
              <a:t> </a:t>
            </a:r>
          </a:p>
          <a:p>
            <a:r>
              <a:rPr lang="fr-FR" sz="1400" dirty="0"/>
              <a:t> </a:t>
            </a:r>
          </a:p>
        </p:txBody>
      </p:sp>
    </p:spTree>
    <p:extLst>
      <p:ext uri="{BB962C8B-B14F-4D97-AF65-F5344CB8AC3E}">
        <p14:creationId xmlns:p14="http://schemas.microsoft.com/office/powerpoint/2010/main" val="1377633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3560126" y="4650468"/>
            <a:ext cx="2758440" cy="498475"/>
          </a:xfrm>
          <a:custGeom>
            <a:avLst/>
            <a:gdLst/>
            <a:ahLst/>
            <a:cxnLst/>
            <a:rect l="l" t="t" r="r" b="b"/>
            <a:pathLst>
              <a:path w="2758440" h="498475">
                <a:moveTo>
                  <a:pt x="0" y="498347"/>
                </a:moveTo>
                <a:lnTo>
                  <a:pt x="2758440" y="498347"/>
                </a:lnTo>
                <a:lnTo>
                  <a:pt x="2758440" y="0"/>
                </a:lnTo>
                <a:lnTo>
                  <a:pt x="0" y="0"/>
                </a:lnTo>
                <a:lnTo>
                  <a:pt x="0" y="498347"/>
                </a:lnTo>
                <a:close/>
              </a:path>
            </a:pathLst>
          </a:custGeom>
          <a:solidFill>
            <a:srgbClr val="EFB45E">
              <a:alpha val="40000"/>
            </a:srgbClr>
          </a:solidFill>
        </p:spPr>
        <p:txBody>
          <a:bodyPr wrap="square" lIns="0" tIns="0" rIns="0" bIns="0" rtlCol="0"/>
          <a:lstStyle/>
          <a:p>
            <a:endParaRPr/>
          </a:p>
        </p:txBody>
      </p:sp>
      <p:sp>
        <p:nvSpPr>
          <p:cNvPr id="6" name="object 6"/>
          <p:cNvSpPr/>
          <p:nvPr/>
        </p:nvSpPr>
        <p:spPr>
          <a:xfrm>
            <a:off x="435102" y="761"/>
            <a:ext cx="2758440" cy="3175"/>
          </a:xfrm>
          <a:custGeom>
            <a:avLst/>
            <a:gdLst/>
            <a:ahLst/>
            <a:cxnLst/>
            <a:rect l="l" t="t" r="r" b="b"/>
            <a:pathLst>
              <a:path w="2758440" h="3175">
                <a:moveTo>
                  <a:pt x="0" y="3048"/>
                </a:moveTo>
                <a:lnTo>
                  <a:pt x="2758440" y="3048"/>
                </a:lnTo>
                <a:lnTo>
                  <a:pt x="2758440" y="0"/>
                </a:lnTo>
                <a:lnTo>
                  <a:pt x="0" y="0"/>
                </a:lnTo>
                <a:lnTo>
                  <a:pt x="0" y="3048"/>
                </a:lnTo>
                <a:close/>
              </a:path>
            </a:pathLst>
          </a:custGeom>
          <a:solidFill>
            <a:srgbClr val="D9E9E9"/>
          </a:solidFill>
        </p:spPr>
        <p:txBody>
          <a:bodyPr wrap="square" lIns="0" tIns="0" rIns="0" bIns="0" rtlCol="0"/>
          <a:lstStyle/>
          <a:p>
            <a:endParaRPr/>
          </a:p>
        </p:txBody>
      </p:sp>
      <p:sp>
        <p:nvSpPr>
          <p:cNvPr id="8" name="object 8"/>
          <p:cNvSpPr txBox="1">
            <a:spLocks noGrp="1"/>
          </p:cNvSpPr>
          <p:nvPr>
            <p:ph type="ctrTitle"/>
          </p:nvPr>
        </p:nvSpPr>
        <p:spPr>
          <a:xfrm>
            <a:off x="685800" y="1395066"/>
            <a:ext cx="7772400" cy="627736"/>
          </a:xfrm>
          <a:prstGeom prst="rect">
            <a:avLst/>
          </a:prstGeom>
        </p:spPr>
        <p:txBody>
          <a:bodyPr vert="horz" wrap="square" lIns="0" tIns="12065" rIns="0" bIns="0" rtlCol="0">
            <a:spAutoFit/>
          </a:bodyPr>
          <a:lstStyle/>
          <a:p>
            <a:pPr marL="12700">
              <a:lnSpc>
                <a:spcPct val="100000"/>
              </a:lnSpc>
              <a:spcBef>
                <a:spcPts val="95"/>
              </a:spcBef>
            </a:pPr>
            <a:r>
              <a:rPr lang="fr-FR" spc="-10" dirty="0">
                <a:solidFill>
                  <a:srgbClr val="EC6643"/>
                </a:solidFill>
                <a:latin typeface="Typo Quik"/>
                <a:cs typeface="Typo Quik"/>
              </a:rPr>
              <a:t>Définition simple de l’égalité professionnelle entre les femmes et les hommes </a:t>
            </a:r>
            <a:endParaRPr dirty="0">
              <a:solidFill>
                <a:srgbClr val="EC6643"/>
              </a:solidFill>
              <a:latin typeface="Typo Quik"/>
              <a:cs typeface="Typo Quik"/>
            </a:endParaRPr>
          </a:p>
        </p:txBody>
      </p:sp>
      <p:sp>
        <p:nvSpPr>
          <p:cNvPr id="4" name="Sous-titre 3">
            <a:extLst>
              <a:ext uri="{FF2B5EF4-FFF2-40B4-BE49-F238E27FC236}">
                <a16:creationId xmlns:a16="http://schemas.microsoft.com/office/drawing/2014/main" id="{9C1BE780-D721-2753-E208-1EDEEC5D7745}"/>
              </a:ext>
            </a:extLst>
          </p:cNvPr>
          <p:cNvSpPr>
            <a:spLocks noGrp="1"/>
          </p:cNvSpPr>
          <p:nvPr>
            <p:ph type="subTitle" idx="4"/>
          </p:nvPr>
        </p:nvSpPr>
        <p:spPr>
          <a:xfrm>
            <a:off x="742335" y="2914385"/>
            <a:ext cx="7869224" cy="830997"/>
          </a:xfrm>
        </p:spPr>
        <p:txBody>
          <a:bodyPr/>
          <a:lstStyle/>
          <a:p>
            <a:pPr algn="ctr"/>
            <a:r>
              <a:rPr lang="fr-FR" sz="1800" b="0" i="1" dirty="0">
                <a:solidFill>
                  <a:srgbClr val="202124"/>
                </a:solidFill>
                <a:effectLst/>
                <a:latin typeface="Google Sans"/>
              </a:rPr>
              <a:t>«</a:t>
            </a:r>
            <a:r>
              <a:rPr lang="fr-FR" sz="1800" b="0" i="1" dirty="0">
                <a:solidFill>
                  <a:srgbClr val="202124"/>
                </a:solidFill>
                <a:effectLst/>
              </a:rPr>
              <a:t> </a:t>
            </a:r>
            <a:r>
              <a:rPr lang="fr-FR" sz="1800" i="1" dirty="0">
                <a:solidFill>
                  <a:srgbClr val="040C28"/>
                </a:solidFill>
              </a:rPr>
              <a:t>L</a:t>
            </a:r>
            <a:r>
              <a:rPr lang="fr-FR" sz="1800" b="0" i="1" dirty="0">
                <a:solidFill>
                  <a:srgbClr val="040C28"/>
                </a:solidFill>
                <a:effectLst/>
              </a:rPr>
              <a:t>'égale visibilité, l’égale autonomie, l’égale responsabilité et participation des deux sexes dans toutes les sphères de la vie publique et privée</a:t>
            </a:r>
            <a:r>
              <a:rPr lang="fr-FR" sz="1800" b="0" i="1" dirty="0">
                <a:solidFill>
                  <a:srgbClr val="202124"/>
                </a:solidFill>
                <a:effectLst/>
              </a:rPr>
              <a:t> »                                                       </a:t>
            </a:r>
            <a:r>
              <a:rPr lang="fr-FR" sz="1800" b="0" i="0" dirty="0">
                <a:solidFill>
                  <a:srgbClr val="202124"/>
                </a:solidFill>
                <a:effectLst/>
              </a:rPr>
              <a:t>Conseil de l’Europe </a:t>
            </a:r>
            <a:endParaRPr lang="fr-FR" sz="1800" dirty="0"/>
          </a:p>
        </p:txBody>
      </p:sp>
      <p:grpSp>
        <p:nvGrpSpPr>
          <p:cNvPr id="9" name="object 9"/>
          <p:cNvGrpSpPr/>
          <p:nvPr/>
        </p:nvGrpSpPr>
        <p:grpSpPr>
          <a:xfrm>
            <a:off x="762" y="3809"/>
            <a:ext cx="9144000" cy="4642485"/>
            <a:chOff x="762" y="3809"/>
            <a:chExt cx="9144000" cy="4642485"/>
          </a:xfrm>
        </p:grpSpPr>
        <p:sp>
          <p:nvSpPr>
            <p:cNvPr id="10" name="object 10"/>
            <p:cNvSpPr/>
            <p:nvPr/>
          </p:nvSpPr>
          <p:spPr>
            <a:xfrm>
              <a:off x="762" y="3809"/>
              <a:ext cx="9144000" cy="622300"/>
            </a:xfrm>
            <a:custGeom>
              <a:avLst/>
              <a:gdLst/>
              <a:ahLst/>
              <a:cxnLst/>
              <a:rect l="l" t="t" r="r" b="b"/>
              <a:pathLst>
                <a:path w="9144000" h="622300">
                  <a:moveTo>
                    <a:pt x="9144000" y="0"/>
                  </a:moveTo>
                  <a:lnTo>
                    <a:pt x="0" y="0"/>
                  </a:lnTo>
                  <a:lnTo>
                    <a:pt x="0" y="621791"/>
                  </a:lnTo>
                  <a:lnTo>
                    <a:pt x="9144000" y="621791"/>
                  </a:lnTo>
                  <a:lnTo>
                    <a:pt x="9144000" y="0"/>
                  </a:lnTo>
                  <a:close/>
                </a:path>
              </a:pathLst>
            </a:custGeom>
            <a:solidFill>
              <a:srgbClr val="EC6643"/>
            </a:solidFill>
            <a:ln>
              <a:noFill/>
            </a:ln>
          </p:spPr>
          <p:txBody>
            <a:bodyPr wrap="square" lIns="0" tIns="0" rIns="0" bIns="0" rtlCol="0"/>
            <a:lstStyle/>
            <a:p>
              <a:endParaRPr/>
            </a:p>
          </p:txBody>
        </p:sp>
        <p:sp>
          <p:nvSpPr>
            <p:cNvPr id="11" name="object 11"/>
            <p:cNvSpPr/>
            <p:nvPr/>
          </p:nvSpPr>
          <p:spPr>
            <a:xfrm>
              <a:off x="762" y="3809"/>
              <a:ext cx="9144000" cy="622300"/>
            </a:xfrm>
            <a:custGeom>
              <a:avLst/>
              <a:gdLst/>
              <a:ahLst/>
              <a:cxnLst/>
              <a:rect l="l" t="t" r="r" b="b"/>
              <a:pathLst>
                <a:path w="9144000" h="622300">
                  <a:moveTo>
                    <a:pt x="0" y="621791"/>
                  </a:moveTo>
                  <a:lnTo>
                    <a:pt x="9144000" y="621791"/>
                  </a:lnTo>
                  <a:lnTo>
                    <a:pt x="9144000" y="0"/>
                  </a:lnTo>
                  <a:lnTo>
                    <a:pt x="0" y="0"/>
                  </a:lnTo>
                  <a:lnTo>
                    <a:pt x="0" y="621791"/>
                  </a:lnTo>
                  <a:close/>
                </a:path>
              </a:pathLst>
            </a:custGeom>
            <a:ln w="25908">
              <a:noFill/>
            </a:ln>
          </p:spPr>
          <p:txBody>
            <a:bodyPr wrap="square" lIns="0" tIns="0" rIns="0" bIns="0" rtlCol="0"/>
            <a:lstStyle/>
            <a:p>
              <a:endParaRPr/>
            </a:p>
          </p:txBody>
        </p:sp>
        <p:sp>
          <p:nvSpPr>
            <p:cNvPr id="12" name="object 12"/>
            <p:cNvSpPr/>
            <p:nvPr/>
          </p:nvSpPr>
          <p:spPr>
            <a:xfrm>
              <a:off x="762" y="461010"/>
              <a:ext cx="853440" cy="381000"/>
            </a:xfrm>
            <a:custGeom>
              <a:avLst/>
              <a:gdLst/>
              <a:ahLst/>
              <a:cxnLst/>
              <a:rect l="l" t="t" r="r" b="b"/>
              <a:pathLst>
                <a:path w="853440" h="381000">
                  <a:moveTo>
                    <a:pt x="853440" y="0"/>
                  </a:moveTo>
                  <a:lnTo>
                    <a:pt x="0" y="0"/>
                  </a:lnTo>
                  <a:lnTo>
                    <a:pt x="0" y="381000"/>
                  </a:lnTo>
                  <a:lnTo>
                    <a:pt x="853440" y="381000"/>
                  </a:lnTo>
                  <a:lnTo>
                    <a:pt x="853440" y="0"/>
                  </a:lnTo>
                  <a:close/>
                </a:path>
              </a:pathLst>
            </a:custGeom>
            <a:solidFill>
              <a:srgbClr val="EFB45E"/>
            </a:solidFill>
            <a:ln>
              <a:noFill/>
            </a:ln>
          </p:spPr>
          <p:txBody>
            <a:bodyPr wrap="square" lIns="0" tIns="0" rIns="0" bIns="0" rtlCol="0"/>
            <a:lstStyle/>
            <a:p>
              <a:endParaRPr dirty="0"/>
            </a:p>
          </p:txBody>
        </p:sp>
        <p:sp>
          <p:nvSpPr>
            <p:cNvPr id="15" name="object 15"/>
            <p:cNvSpPr/>
            <p:nvPr/>
          </p:nvSpPr>
          <p:spPr>
            <a:xfrm>
              <a:off x="435102" y="3120389"/>
              <a:ext cx="5015865" cy="1525905"/>
            </a:xfrm>
            <a:custGeom>
              <a:avLst/>
              <a:gdLst/>
              <a:ahLst/>
              <a:cxnLst/>
              <a:rect l="l" t="t" r="r" b="b"/>
              <a:pathLst>
                <a:path w="5015865" h="1525904">
                  <a:moveTo>
                    <a:pt x="0" y="1525524"/>
                  </a:moveTo>
                  <a:lnTo>
                    <a:pt x="5015484" y="1525524"/>
                  </a:lnTo>
                  <a:lnTo>
                    <a:pt x="5015484" y="0"/>
                  </a:lnTo>
                  <a:lnTo>
                    <a:pt x="0" y="0"/>
                  </a:lnTo>
                  <a:lnTo>
                    <a:pt x="0" y="1525524"/>
                  </a:lnTo>
                  <a:close/>
                </a:path>
              </a:pathLst>
            </a:custGeom>
            <a:ln w="25908">
              <a:noFill/>
            </a:ln>
          </p:spPr>
          <p:txBody>
            <a:bodyPr wrap="square" lIns="0" tIns="0" rIns="0" bIns="0" rtlCol="0"/>
            <a:lstStyle/>
            <a:p>
              <a:endParaRPr/>
            </a:p>
          </p:txBody>
        </p:sp>
      </p:grpSp>
      <p:sp>
        <p:nvSpPr>
          <p:cNvPr id="17" name="object 17"/>
          <p:cNvSpPr txBox="1"/>
          <p:nvPr/>
        </p:nvSpPr>
        <p:spPr>
          <a:xfrm>
            <a:off x="512775" y="3199257"/>
            <a:ext cx="4857750" cy="150811"/>
          </a:xfrm>
          <a:prstGeom prst="rect">
            <a:avLst/>
          </a:prstGeom>
        </p:spPr>
        <p:txBody>
          <a:bodyPr vert="horz" wrap="square" lIns="0" tIns="19050" rIns="0" bIns="0" rtlCol="0">
            <a:spAutoFit/>
          </a:bodyPr>
          <a:lstStyle/>
          <a:p>
            <a:pPr marL="12700" marR="5080">
              <a:lnSpc>
                <a:spcPct val="95200"/>
              </a:lnSpc>
              <a:spcBef>
                <a:spcPts val="150"/>
              </a:spcBef>
            </a:pPr>
            <a:r>
              <a:rPr lang="fr-FR" sz="900" b="0" dirty="0">
                <a:solidFill>
                  <a:srgbClr val="FFFFFF"/>
                </a:solidFill>
                <a:latin typeface="Typo Quik Light Demo"/>
                <a:cs typeface="Typo Quik Light Demo"/>
              </a:rPr>
              <a:t>Texte</a:t>
            </a:r>
            <a:endParaRPr sz="900" dirty="0">
              <a:latin typeface="Typo Quik Light Demo"/>
              <a:cs typeface="Typo Quik Light Demo"/>
            </a:endParaRPr>
          </a:p>
        </p:txBody>
      </p:sp>
      <p:pic>
        <p:nvPicPr>
          <p:cNvPr id="18" name="object 17">
            <a:extLst>
              <a:ext uri="{FF2B5EF4-FFF2-40B4-BE49-F238E27FC236}">
                <a16:creationId xmlns:a16="http://schemas.microsoft.com/office/drawing/2014/main" id="{35C18E68-D70B-D5F2-4CAC-5BE941790DFF}"/>
              </a:ext>
            </a:extLst>
          </p:cNvPr>
          <p:cNvPicPr/>
          <p:nvPr/>
        </p:nvPicPr>
        <p:blipFill>
          <a:blip r:embed="rId2" cstate="print">
            <a:extLst>
              <a:ext uri="{28A0092B-C50C-407E-A947-70E740481C1C}">
                <a14:useLocalDpi xmlns:a14="http://schemas.microsoft.com/office/drawing/2010/main" val="0"/>
              </a:ext>
            </a:extLst>
          </a:blip>
          <a:srcRect/>
          <a:stretch/>
        </p:blipFill>
        <p:spPr>
          <a:xfrm>
            <a:off x="7010400" y="4358476"/>
            <a:ext cx="1901573" cy="763937"/>
          </a:xfrm>
          <a:prstGeom prst="rect">
            <a:avLst/>
          </a:prstGeom>
        </p:spPr>
      </p:pic>
      <p:pic>
        <p:nvPicPr>
          <p:cNvPr id="20" name="Image 19">
            <a:extLst>
              <a:ext uri="{FF2B5EF4-FFF2-40B4-BE49-F238E27FC236}">
                <a16:creationId xmlns:a16="http://schemas.microsoft.com/office/drawing/2014/main" id="{FE9F6D39-CAAE-306E-AF9D-212D452580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775" y="4391024"/>
            <a:ext cx="1397959" cy="668275"/>
          </a:xfrm>
          <a:prstGeom prst="rect">
            <a:avLst/>
          </a:prstGeom>
        </p:spPr>
      </p:pic>
      <p:pic>
        <p:nvPicPr>
          <p:cNvPr id="2" name="Image 1" descr="Une image contenant texte, Police, Graphique, logo&#10;&#10;Description générée automatiquement">
            <a:extLst>
              <a:ext uri="{FF2B5EF4-FFF2-40B4-BE49-F238E27FC236}">
                <a16:creationId xmlns:a16="http://schemas.microsoft.com/office/drawing/2014/main" id="{0ADC6CD1-4B3D-49B1-C161-D155D86413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1531" y="651510"/>
            <a:ext cx="1020056" cy="1020056"/>
          </a:xfrm>
          <a:prstGeom prst="rect">
            <a:avLst/>
          </a:prstGeom>
        </p:spPr>
      </p:pic>
      <p:sp>
        <p:nvSpPr>
          <p:cNvPr id="5" name="ZoneTexte 4">
            <a:extLst>
              <a:ext uri="{FF2B5EF4-FFF2-40B4-BE49-F238E27FC236}">
                <a16:creationId xmlns:a16="http://schemas.microsoft.com/office/drawing/2014/main" id="{B71EA698-D239-8F05-B77E-3C6092A33331}"/>
              </a:ext>
            </a:extLst>
          </p:cNvPr>
          <p:cNvSpPr txBox="1"/>
          <p:nvPr/>
        </p:nvSpPr>
        <p:spPr>
          <a:xfrm>
            <a:off x="662709" y="2145428"/>
            <a:ext cx="7209080" cy="646331"/>
          </a:xfrm>
          <a:prstGeom prst="rect">
            <a:avLst/>
          </a:prstGeom>
          <a:noFill/>
        </p:spPr>
        <p:txBody>
          <a:bodyPr wrap="square" rtlCol="0">
            <a:spAutoFit/>
          </a:bodyPr>
          <a:lstStyle/>
          <a:p>
            <a:pPr marL="285750" indent="-285750">
              <a:buClr>
                <a:srgbClr val="EC6643"/>
              </a:buClr>
              <a:buFont typeface="Courier New" panose="02070309020205020404" pitchFamily="49" charset="0"/>
              <a:buChar char="o"/>
            </a:pPr>
            <a:r>
              <a:rPr lang="fr-FR" b="0" i="0" dirty="0">
                <a:solidFill>
                  <a:srgbClr val="040C28"/>
                </a:solidFill>
                <a:effectLst/>
                <a:latin typeface="Typo Quik Light Demo"/>
              </a:rPr>
              <a:t>Absence de toute discrimination entre les êtres humains, sur le plan de leurs droits</a:t>
            </a:r>
            <a:r>
              <a:rPr lang="fr-FR" b="0" i="0" dirty="0">
                <a:solidFill>
                  <a:srgbClr val="202124"/>
                </a:solidFill>
                <a:effectLst/>
                <a:latin typeface="Typo Quik Light Demo"/>
              </a:rPr>
              <a:t> : Égalité politique, civile, sociale</a:t>
            </a:r>
            <a:endParaRPr lang="fr-FR" dirty="0">
              <a:latin typeface="Typo Quik Light Demo"/>
            </a:endParaRPr>
          </a:p>
        </p:txBody>
      </p:sp>
    </p:spTree>
    <p:extLst>
      <p:ext uri="{BB962C8B-B14F-4D97-AF65-F5344CB8AC3E}">
        <p14:creationId xmlns:p14="http://schemas.microsoft.com/office/powerpoint/2010/main" val="2419649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id="{C1B7AAF9-EADE-1432-4BC6-7E75A75D32EA}"/>
              </a:ext>
            </a:extLst>
          </p:cNvPr>
          <p:cNvGraphicFramePr/>
          <p:nvPr>
            <p:extLst>
              <p:ext uri="{D42A27DB-BD31-4B8C-83A1-F6EECF244321}">
                <p14:modId xmlns:p14="http://schemas.microsoft.com/office/powerpoint/2010/main" val="607311772"/>
              </p:ext>
            </p:extLst>
          </p:nvPr>
        </p:nvGraphicFramePr>
        <p:xfrm>
          <a:off x="547825" y="636840"/>
          <a:ext cx="7696200" cy="4492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bject 6"/>
          <p:cNvSpPr/>
          <p:nvPr/>
        </p:nvSpPr>
        <p:spPr>
          <a:xfrm>
            <a:off x="435102" y="761"/>
            <a:ext cx="2758440" cy="3175"/>
          </a:xfrm>
          <a:custGeom>
            <a:avLst/>
            <a:gdLst/>
            <a:ahLst/>
            <a:cxnLst/>
            <a:rect l="l" t="t" r="r" b="b"/>
            <a:pathLst>
              <a:path w="2758440" h="3175">
                <a:moveTo>
                  <a:pt x="0" y="3048"/>
                </a:moveTo>
                <a:lnTo>
                  <a:pt x="2758440" y="3048"/>
                </a:lnTo>
                <a:lnTo>
                  <a:pt x="2758440" y="0"/>
                </a:lnTo>
                <a:lnTo>
                  <a:pt x="0" y="0"/>
                </a:lnTo>
                <a:lnTo>
                  <a:pt x="0" y="3048"/>
                </a:lnTo>
                <a:close/>
              </a:path>
            </a:pathLst>
          </a:custGeom>
          <a:solidFill>
            <a:srgbClr val="D9E9E9"/>
          </a:solidFill>
        </p:spPr>
        <p:txBody>
          <a:bodyPr wrap="square" lIns="0" tIns="0" rIns="0" bIns="0" rtlCol="0"/>
          <a:lstStyle/>
          <a:p>
            <a:endParaRPr/>
          </a:p>
        </p:txBody>
      </p:sp>
      <p:grpSp>
        <p:nvGrpSpPr>
          <p:cNvPr id="9" name="object 9"/>
          <p:cNvGrpSpPr/>
          <p:nvPr/>
        </p:nvGrpSpPr>
        <p:grpSpPr>
          <a:xfrm>
            <a:off x="0" y="-24526"/>
            <a:ext cx="9154389" cy="4642485"/>
            <a:chOff x="762" y="3809"/>
            <a:chExt cx="9154389" cy="4642485"/>
          </a:xfrm>
        </p:grpSpPr>
        <p:sp>
          <p:nvSpPr>
            <p:cNvPr id="10" name="object 10"/>
            <p:cNvSpPr/>
            <p:nvPr/>
          </p:nvSpPr>
          <p:spPr>
            <a:xfrm>
              <a:off x="11151" y="32787"/>
              <a:ext cx="9144000" cy="517040"/>
            </a:xfrm>
            <a:custGeom>
              <a:avLst/>
              <a:gdLst/>
              <a:ahLst/>
              <a:cxnLst/>
              <a:rect l="l" t="t" r="r" b="b"/>
              <a:pathLst>
                <a:path w="9144000" h="622300">
                  <a:moveTo>
                    <a:pt x="9144000" y="0"/>
                  </a:moveTo>
                  <a:lnTo>
                    <a:pt x="0" y="0"/>
                  </a:lnTo>
                  <a:lnTo>
                    <a:pt x="0" y="621791"/>
                  </a:lnTo>
                  <a:lnTo>
                    <a:pt x="9144000" y="621791"/>
                  </a:lnTo>
                  <a:lnTo>
                    <a:pt x="9144000" y="0"/>
                  </a:lnTo>
                  <a:close/>
                </a:path>
              </a:pathLst>
            </a:custGeom>
            <a:solidFill>
              <a:srgbClr val="EC6643"/>
            </a:solidFill>
            <a:ln>
              <a:noFill/>
            </a:ln>
          </p:spPr>
          <p:txBody>
            <a:bodyPr wrap="square" lIns="0" tIns="0" rIns="0" bIns="0" rtlCol="0"/>
            <a:lstStyle/>
            <a:p>
              <a:pPr algn="l"/>
              <a:r>
                <a:rPr lang="fr-FR" b="1" dirty="0">
                  <a:solidFill>
                    <a:schemeClr val="bg1"/>
                  </a:solidFill>
                </a:rPr>
                <a:t>     </a:t>
              </a:r>
              <a:endParaRPr b="1" dirty="0">
                <a:solidFill>
                  <a:schemeClr val="bg1"/>
                </a:solidFill>
                <a:latin typeface="+mj-lt"/>
              </a:endParaRPr>
            </a:p>
          </p:txBody>
        </p:sp>
        <p:sp>
          <p:nvSpPr>
            <p:cNvPr id="11" name="object 11"/>
            <p:cNvSpPr/>
            <p:nvPr/>
          </p:nvSpPr>
          <p:spPr>
            <a:xfrm>
              <a:off x="762" y="3809"/>
              <a:ext cx="9144000" cy="622300"/>
            </a:xfrm>
            <a:custGeom>
              <a:avLst/>
              <a:gdLst/>
              <a:ahLst/>
              <a:cxnLst/>
              <a:rect l="l" t="t" r="r" b="b"/>
              <a:pathLst>
                <a:path w="9144000" h="622300">
                  <a:moveTo>
                    <a:pt x="0" y="621791"/>
                  </a:moveTo>
                  <a:lnTo>
                    <a:pt x="9144000" y="621791"/>
                  </a:lnTo>
                  <a:lnTo>
                    <a:pt x="9144000" y="0"/>
                  </a:lnTo>
                  <a:lnTo>
                    <a:pt x="0" y="0"/>
                  </a:lnTo>
                  <a:lnTo>
                    <a:pt x="0" y="621791"/>
                  </a:lnTo>
                  <a:close/>
                </a:path>
              </a:pathLst>
            </a:custGeom>
            <a:ln w="25908">
              <a:noFill/>
            </a:ln>
          </p:spPr>
          <p:txBody>
            <a:bodyPr wrap="square" lIns="0" tIns="0" rIns="0" bIns="0" rtlCol="0"/>
            <a:lstStyle/>
            <a:p>
              <a:endParaRPr/>
            </a:p>
          </p:txBody>
        </p:sp>
        <p:sp>
          <p:nvSpPr>
            <p:cNvPr id="15" name="object 15"/>
            <p:cNvSpPr/>
            <p:nvPr/>
          </p:nvSpPr>
          <p:spPr>
            <a:xfrm>
              <a:off x="435102" y="3120389"/>
              <a:ext cx="5015865" cy="1525905"/>
            </a:xfrm>
            <a:custGeom>
              <a:avLst/>
              <a:gdLst/>
              <a:ahLst/>
              <a:cxnLst/>
              <a:rect l="l" t="t" r="r" b="b"/>
              <a:pathLst>
                <a:path w="5015865" h="1525904">
                  <a:moveTo>
                    <a:pt x="0" y="1525524"/>
                  </a:moveTo>
                  <a:lnTo>
                    <a:pt x="5015484" y="1525524"/>
                  </a:lnTo>
                  <a:lnTo>
                    <a:pt x="5015484" y="0"/>
                  </a:lnTo>
                  <a:lnTo>
                    <a:pt x="0" y="0"/>
                  </a:lnTo>
                  <a:lnTo>
                    <a:pt x="0" y="1525524"/>
                  </a:lnTo>
                  <a:close/>
                </a:path>
              </a:pathLst>
            </a:custGeom>
            <a:ln w="25908">
              <a:noFill/>
            </a:ln>
          </p:spPr>
          <p:txBody>
            <a:bodyPr wrap="square" lIns="0" tIns="0" rIns="0" bIns="0" rtlCol="0"/>
            <a:lstStyle/>
            <a:p>
              <a:endParaRPr/>
            </a:p>
          </p:txBody>
        </p:sp>
      </p:grpSp>
      <p:sp>
        <p:nvSpPr>
          <p:cNvPr id="17" name="object 17"/>
          <p:cNvSpPr txBox="1"/>
          <p:nvPr/>
        </p:nvSpPr>
        <p:spPr>
          <a:xfrm>
            <a:off x="512775" y="3199257"/>
            <a:ext cx="4857750" cy="150811"/>
          </a:xfrm>
          <a:prstGeom prst="rect">
            <a:avLst/>
          </a:prstGeom>
        </p:spPr>
        <p:txBody>
          <a:bodyPr vert="horz" wrap="square" lIns="0" tIns="19050" rIns="0" bIns="0" rtlCol="0">
            <a:spAutoFit/>
          </a:bodyPr>
          <a:lstStyle/>
          <a:p>
            <a:pPr marL="12700" marR="5080">
              <a:lnSpc>
                <a:spcPct val="95200"/>
              </a:lnSpc>
              <a:spcBef>
                <a:spcPts val="150"/>
              </a:spcBef>
            </a:pPr>
            <a:r>
              <a:rPr lang="fr-FR" sz="900" b="0" dirty="0">
                <a:solidFill>
                  <a:srgbClr val="FFFFFF"/>
                </a:solidFill>
                <a:latin typeface="Typo Quik Light Demo"/>
                <a:cs typeface="Typo Quik Light Demo"/>
              </a:rPr>
              <a:t>Texte</a:t>
            </a:r>
            <a:endParaRPr sz="900" dirty="0">
              <a:latin typeface="Typo Quik Light Demo"/>
              <a:cs typeface="Typo Quik Light Demo"/>
            </a:endParaRPr>
          </a:p>
        </p:txBody>
      </p:sp>
      <p:pic>
        <p:nvPicPr>
          <p:cNvPr id="18" name="object 17">
            <a:extLst>
              <a:ext uri="{FF2B5EF4-FFF2-40B4-BE49-F238E27FC236}">
                <a16:creationId xmlns:a16="http://schemas.microsoft.com/office/drawing/2014/main" id="{35C18E68-D70B-D5F2-4CAC-5BE941790DFF}"/>
              </a:ext>
            </a:extLst>
          </p:cNvPr>
          <p:cNvPicPr/>
          <p:nvPr/>
        </p:nvPicPr>
        <p:blipFill>
          <a:blip r:embed="rId7" cstate="print">
            <a:extLst>
              <a:ext uri="{28A0092B-C50C-407E-A947-70E740481C1C}">
                <a14:useLocalDpi xmlns:a14="http://schemas.microsoft.com/office/drawing/2010/main" val="0"/>
              </a:ext>
            </a:extLst>
          </a:blip>
          <a:srcRect/>
          <a:stretch/>
        </p:blipFill>
        <p:spPr>
          <a:xfrm>
            <a:off x="7658531" y="4506660"/>
            <a:ext cx="1397958" cy="619121"/>
          </a:xfrm>
          <a:prstGeom prst="rect">
            <a:avLst/>
          </a:prstGeom>
        </p:spPr>
      </p:pic>
      <p:pic>
        <p:nvPicPr>
          <p:cNvPr id="20" name="Image 19">
            <a:extLst>
              <a:ext uri="{FF2B5EF4-FFF2-40B4-BE49-F238E27FC236}">
                <a16:creationId xmlns:a16="http://schemas.microsoft.com/office/drawing/2014/main" id="{FE9F6D39-CAAE-306E-AF9D-212D4525803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2775" y="4391024"/>
            <a:ext cx="1397959" cy="668275"/>
          </a:xfrm>
          <a:prstGeom prst="rect">
            <a:avLst/>
          </a:prstGeom>
        </p:spPr>
      </p:pic>
      <p:pic>
        <p:nvPicPr>
          <p:cNvPr id="2" name="Image 1" descr="Une image contenant texte, Police, Graphique, logo&#10;&#10;Description générée automatiquement">
            <a:extLst>
              <a:ext uri="{FF2B5EF4-FFF2-40B4-BE49-F238E27FC236}">
                <a16:creationId xmlns:a16="http://schemas.microsoft.com/office/drawing/2014/main" id="{0ADC6CD1-4B3D-49B1-C161-D155D86413A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41872" y="-24526"/>
            <a:ext cx="737702" cy="737702"/>
          </a:xfrm>
          <a:prstGeom prst="rect">
            <a:avLst/>
          </a:prstGeom>
        </p:spPr>
      </p:pic>
      <p:sp>
        <p:nvSpPr>
          <p:cNvPr id="5" name="Ellipse 4">
            <a:extLst>
              <a:ext uri="{FF2B5EF4-FFF2-40B4-BE49-F238E27FC236}">
                <a16:creationId xmlns:a16="http://schemas.microsoft.com/office/drawing/2014/main" id="{CD62D66D-8611-5DA1-F3D7-0DE50CD6C492}"/>
              </a:ext>
            </a:extLst>
          </p:cNvPr>
          <p:cNvSpPr/>
          <p:nvPr/>
        </p:nvSpPr>
        <p:spPr>
          <a:xfrm>
            <a:off x="3638443" y="2342480"/>
            <a:ext cx="1654573" cy="1041930"/>
          </a:xfrm>
          <a:prstGeom prst="ellipse">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100" dirty="0">
                <a:solidFill>
                  <a:srgbClr val="002060"/>
                </a:solidFill>
                <a:effectLst/>
                <a:ea typeface="Calibri" panose="020F0502020204030204" pitchFamily="34" charset="0"/>
                <a:cs typeface="Times New Roman" panose="02020603050405020304" pitchFamily="18" charset="0"/>
              </a:rPr>
              <a:t>Egalité professionnelle F/H</a:t>
            </a:r>
            <a:endParaRPr lang="fr-FR" sz="1100" dirty="0">
              <a:effectLst/>
              <a:ea typeface="Calibri" panose="020F0502020204030204" pitchFamily="34" charset="0"/>
              <a:cs typeface="Times New Roman" panose="02020603050405020304" pitchFamily="18" charset="0"/>
            </a:endParaRPr>
          </a:p>
        </p:txBody>
      </p:sp>
      <p:sp>
        <p:nvSpPr>
          <p:cNvPr id="7" name="Ellipse 6">
            <a:extLst>
              <a:ext uri="{FF2B5EF4-FFF2-40B4-BE49-F238E27FC236}">
                <a16:creationId xmlns:a16="http://schemas.microsoft.com/office/drawing/2014/main" id="{D607BBDC-3737-2C2A-A9B5-948DCEDDF7F7}"/>
              </a:ext>
            </a:extLst>
          </p:cNvPr>
          <p:cNvSpPr/>
          <p:nvPr/>
        </p:nvSpPr>
        <p:spPr>
          <a:xfrm>
            <a:off x="265470" y="796544"/>
            <a:ext cx="1255565" cy="678853"/>
          </a:xfrm>
          <a:prstGeom prst="ellipse">
            <a:avLst/>
          </a:prstGeom>
          <a:noFill/>
          <a:ln w="12700" cap="flat" cmpd="sng" algn="ctr">
            <a:solidFill>
              <a:srgbClr val="5B9BD5">
                <a:shade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fr-FR" sz="1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Stéréotypes de sexe</a:t>
            </a:r>
            <a:endParaRPr lang="fr-FR"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Ellipse 12">
            <a:extLst>
              <a:ext uri="{FF2B5EF4-FFF2-40B4-BE49-F238E27FC236}">
                <a16:creationId xmlns:a16="http://schemas.microsoft.com/office/drawing/2014/main" id="{3587B49F-07AF-8C1F-D6BA-BCE2759B92A7}"/>
              </a:ext>
            </a:extLst>
          </p:cNvPr>
          <p:cNvSpPr/>
          <p:nvPr/>
        </p:nvSpPr>
        <p:spPr>
          <a:xfrm>
            <a:off x="251997" y="1602036"/>
            <a:ext cx="1242161" cy="787678"/>
          </a:xfrm>
          <a:prstGeom prst="ellipse">
            <a:avLst/>
          </a:prstGeom>
          <a:noFill/>
          <a:ln w="12700" cap="flat" cmpd="sng" algn="ctr">
            <a:solidFill>
              <a:srgbClr val="5B9BD5">
                <a:shade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fr-FR" sz="1050" dirty="0">
                <a:latin typeface="Calibri" panose="020F0502020204030204" pitchFamily="34" charset="0"/>
                <a:ea typeface="Calibri" panose="020F0502020204030204" pitchFamily="34" charset="0"/>
                <a:cs typeface="Times New Roman" panose="02020603050405020304" pitchFamily="18" charset="0"/>
              </a:rPr>
              <a:t>Prise en compte de la parentalité </a:t>
            </a:r>
          </a:p>
        </p:txBody>
      </p:sp>
      <p:sp>
        <p:nvSpPr>
          <p:cNvPr id="14" name="Ellipse 13">
            <a:extLst>
              <a:ext uri="{FF2B5EF4-FFF2-40B4-BE49-F238E27FC236}">
                <a16:creationId xmlns:a16="http://schemas.microsoft.com/office/drawing/2014/main" id="{19ECD836-2AC3-4382-C22A-C8F2CE65E5C3}"/>
              </a:ext>
            </a:extLst>
          </p:cNvPr>
          <p:cNvSpPr/>
          <p:nvPr/>
        </p:nvSpPr>
        <p:spPr>
          <a:xfrm>
            <a:off x="265470" y="2538616"/>
            <a:ext cx="1364991" cy="696104"/>
          </a:xfrm>
          <a:prstGeom prst="ellipse">
            <a:avLst/>
          </a:prstGeom>
          <a:noFill/>
          <a:ln w="12700" cap="flat" cmpd="sng" algn="ctr">
            <a:solidFill>
              <a:srgbClr val="5B9BD5">
                <a:shade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fr-FR" sz="1050" dirty="0">
                <a:latin typeface="Calibri" panose="020F0502020204030204" pitchFamily="34" charset="0"/>
                <a:ea typeface="Calibri" panose="020F0502020204030204" pitchFamily="34" charset="0"/>
                <a:cs typeface="Times New Roman" panose="02020603050405020304" pitchFamily="18" charset="0"/>
              </a:rPr>
              <a:t>Sexisme &amp; harcèlement sexuel </a:t>
            </a:r>
          </a:p>
        </p:txBody>
      </p:sp>
      <p:sp>
        <p:nvSpPr>
          <p:cNvPr id="16" name="Ellipse 15">
            <a:extLst>
              <a:ext uri="{FF2B5EF4-FFF2-40B4-BE49-F238E27FC236}">
                <a16:creationId xmlns:a16="http://schemas.microsoft.com/office/drawing/2014/main" id="{F35A55E7-E9C7-7C72-9131-90AF49D076D4}"/>
              </a:ext>
            </a:extLst>
          </p:cNvPr>
          <p:cNvSpPr/>
          <p:nvPr/>
        </p:nvSpPr>
        <p:spPr>
          <a:xfrm>
            <a:off x="232016" y="3460170"/>
            <a:ext cx="1337597" cy="696104"/>
          </a:xfrm>
          <a:prstGeom prst="ellipse">
            <a:avLst/>
          </a:prstGeom>
          <a:noFill/>
          <a:ln w="12700" cap="flat" cmpd="sng" algn="ctr">
            <a:solidFill>
              <a:srgbClr val="5B9BD5">
                <a:shade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fr-FR" sz="1200" dirty="0">
                <a:latin typeface="Calibri" panose="020F0502020204030204" pitchFamily="34" charset="0"/>
                <a:ea typeface="Calibri" panose="020F0502020204030204" pitchFamily="34" charset="0"/>
                <a:cs typeface="Times New Roman" panose="02020603050405020304" pitchFamily="18" charset="0"/>
              </a:rPr>
              <a:t>Qualité de vie au travail</a:t>
            </a:r>
            <a:endParaRPr lang="fr-FR" sz="825" dirty="0">
              <a:latin typeface="Calibri" panose="020F0502020204030204" pitchFamily="34" charset="0"/>
              <a:ea typeface="Calibri" panose="020F0502020204030204" pitchFamily="34" charset="0"/>
              <a:cs typeface="Times New Roman" panose="02020603050405020304" pitchFamily="18" charset="0"/>
            </a:endParaRPr>
          </a:p>
        </p:txBody>
      </p:sp>
      <p:sp>
        <p:nvSpPr>
          <p:cNvPr id="19" name="Ellipse 18">
            <a:extLst>
              <a:ext uri="{FF2B5EF4-FFF2-40B4-BE49-F238E27FC236}">
                <a16:creationId xmlns:a16="http://schemas.microsoft.com/office/drawing/2014/main" id="{C5A947E4-D02E-4F29-63DC-7A0D2C7C9C97}"/>
              </a:ext>
            </a:extLst>
          </p:cNvPr>
          <p:cNvSpPr/>
          <p:nvPr/>
        </p:nvSpPr>
        <p:spPr>
          <a:xfrm>
            <a:off x="7300074" y="860336"/>
            <a:ext cx="1320575" cy="737702"/>
          </a:xfrm>
          <a:prstGeom prst="ellipse">
            <a:avLst/>
          </a:prstGeom>
          <a:noFill/>
          <a:ln w="12700" cap="flat" cmpd="sng" algn="ctr">
            <a:solidFill>
              <a:srgbClr val="5B9BD5">
                <a:shade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fr-FR" sz="900" dirty="0">
                <a:latin typeface="Calibri" panose="020F0502020204030204" pitchFamily="34" charset="0"/>
                <a:ea typeface="Calibri" panose="020F0502020204030204" pitchFamily="34" charset="0"/>
                <a:cs typeface="Times New Roman" panose="02020603050405020304" pitchFamily="18" charset="0"/>
              </a:rPr>
              <a:t>Management de la Diver</a:t>
            </a:r>
            <a:r>
              <a:rPr lang="fr-FR" sz="750" dirty="0">
                <a:latin typeface="Calibri" panose="020F0502020204030204" pitchFamily="34" charset="0"/>
                <a:ea typeface="Calibri" panose="020F0502020204030204" pitchFamily="34" charset="0"/>
                <a:cs typeface="Times New Roman" panose="02020603050405020304" pitchFamily="18" charset="0"/>
              </a:rPr>
              <a:t>sité </a:t>
            </a:r>
            <a:endParaRPr lang="fr-FR" sz="825"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Ellipse 20">
            <a:extLst>
              <a:ext uri="{FF2B5EF4-FFF2-40B4-BE49-F238E27FC236}">
                <a16:creationId xmlns:a16="http://schemas.microsoft.com/office/drawing/2014/main" id="{F54507F6-1D6D-72AF-62BC-1B6FA4C5770E}"/>
              </a:ext>
            </a:extLst>
          </p:cNvPr>
          <p:cNvSpPr/>
          <p:nvPr/>
        </p:nvSpPr>
        <p:spPr>
          <a:xfrm>
            <a:off x="7302456" y="1782998"/>
            <a:ext cx="1365494" cy="652848"/>
          </a:xfrm>
          <a:prstGeom prst="ellipse">
            <a:avLst/>
          </a:prstGeom>
          <a:noFill/>
          <a:ln w="12700" cap="flat" cmpd="sng" algn="ctr">
            <a:solidFill>
              <a:srgbClr val="5B9BD5">
                <a:shade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fr-FR" sz="900" dirty="0">
                <a:latin typeface="Calibri" panose="020F0502020204030204" pitchFamily="34" charset="0"/>
                <a:ea typeface="Calibri" panose="020F0502020204030204" pitchFamily="34" charset="0"/>
                <a:cs typeface="Times New Roman" panose="02020603050405020304" pitchFamily="18" charset="0"/>
              </a:rPr>
              <a:t>Gestion des carrière</a:t>
            </a:r>
            <a:r>
              <a:rPr lang="fr-FR" sz="750" dirty="0">
                <a:latin typeface="Calibri" panose="020F0502020204030204" pitchFamily="34" charset="0"/>
                <a:ea typeface="Calibri" panose="020F0502020204030204" pitchFamily="34" charset="0"/>
                <a:cs typeface="Times New Roman" panose="02020603050405020304" pitchFamily="18" charset="0"/>
              </a:rPr>
              <a:t>s  </a:t>
            </a:r>
            <a:endParaRPr lang="fr-FR" sz="825"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Ellipse 22">
            <a:extLst>
              <a:ext uri="{FF2B5EF4-FFF2-40B4-BE49-F238E27FC236}">
                <a16:creationId xmlns:a16="http://schemas.microsoft.com/office/drawing/2014/main" id="{CE84DF66-ECFC-FE54-6ADF-22D7F174A590}"/>
              </a:ext>
            </a:extLst>
          </p:cNvPr>
          <p:cNvSpPr/>
          <p:nvPr/>
        </p:nvSpPr>
        <p:spPr>
          <a:xfrm>
            <a:off x="7321548" y="3499176"/>
            <a:ext cx="1327311" cy="658893"/>
          </a:xfrm>
          <a:prstGeom prst="ellipse">
            <a:avLst/>
          </a:prstGeom>
          <a:noFill/>
          <a:ln w="12700" cap="flat" cmpd="sng" algn="ctr">
            <a:solidFill>
              <a:srgbClr val="5B9BD5">
                <a:shade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fr-FR" sz="1050" dirty="0">
                <a:latin typeface="Calibri" panose="020F0502020204030204" pitchFamily="34" charset="0"/>
                <a:ea typeface="Calibri" panose="020F0502020204030204" pitchFamily="34" charset="0"/>
                <a:cs typeface="Times New Roman" panose="02020603050405020304" pitchFamily="18" charset="0"/>
              </a:rPr>
              <a:t>Outil de Dialogue social </a:t>
            </a:r>
          </a:p>
        </p:txBody>
      </p:sp>
      <p:sp>
        <p:nvSpPr>
          <p:cNvPr id="22" name="Ellipse 21">
            <a:extLst>
              <a:ext uri="{FF2B5EF4-FFF2-40B4-BE49-F238E27FC236}">
                <a16:creationId xmlns:a16="http://schemas.microsoft.com/office/drawing/2014/main" id="{15A8C1C2-C7D5-7471-E0A2-F05342D5BD73}"/>
              </a:ext>
            </a:extLst>
          </p:cNvPr>
          <p:cNvSpPr/>
          <p:nvPr/>
        </p:nvSpPr>
        <p:spPr>
          <a:xfrm>
            <a:off x="7303915" y="2662906"/>
            <a:ext cx="1327310" cy="63968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fr-FR" sz="1050" dirty="0">
                <a:solidFill>
                  <a:srgbClr val="002060"/>
                </a:solidFill>
                <a:ea typeface="Calibri" panose="020F0502020204030204" pitchFamily="34" charset="0"/>
                <a:cs typeface="Times New Roman" panose="02020603050405020304" pitchFamily="18" charset="0"/>
              </a:rPr>
              <a:t>Mixité des métiers</a:t>
            </a:r>
            <a:endParaRPr lang="fr-FR" sz="1050" dirty="0">
              <a:ea typeface="Calibri" panose="020F0502020204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654533D5-A00A-5871-4E6F-B79EFCD20069}"/>
              </a:ext>
            </a:extLst>
          </p:cNvPr>
          <p:cNvSpPr txBox="1"/>
          <p:nvPr/>
        </p:nvSpPr>
        <p:spPr>
          <a:xfrm>
            <a:off x="232016" y="55283"/>
            <a:ext cx="8250225" cy="400110"/>
          </a:xfrm>
          <a:prstGeom prst="rect">
            <a:avLst/>
          </a:prstGeom>
          <a:noFill/>
        </p:spPr>
        <p:txBody>
          <a:bodyPr wrap="square" rtlCol="0">
            <a:spAutoFit/>
          </a:bodyPr>
          <a:lstStyle/>
          <a:p>
            <a:r>
              <a:rPr lang="fr-FR" sz="2000" b="1" dirty="0">
                <a:solidFill>
                  <a:schemeClr val="bg1"/>
                </a:solidFill>
                <a:latin typeface="+mj-lt"/>
              </a:rPr>
              <a:t>Critères à considérer dans une démarche d’égalité professionnelle F/H</a:t>
            </a:r>
            <a:endParaRPr lang="fr-FR" sz="2000" dirty="0"/>
          </a:p>
        </p:txBody>
      </p:sp>
    </p:spTree>
    <p:extLst>
      <p:ext uri="{BB962C8B-B14F-4D97-AF65-F5344CB8AC3E}">
        <p14:creationId xmlns:p14="http://schemas.microsoft.com/office/powerpoint/2010/main" val="174306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3560126" y="4650468"/>
            <a:ext cx="2758440" cy="498475"/>
          </a:xfrm>
          <a:custGeom>
            <a:avLst/>
            <a:gdLst/>
            <a:ahLst/>
            <a:cxnLst/>
            <a:rect l="l" t="t" r="r" b="b"/>
            <a:pathLst>
              <a:path w="2758440" h="498475">
                <a:moveTo>
                  <a:pt x="0" y="498347"/>
                </a:moveTo>
                <a:lnTo>
                  <a:pt x="2758440" y="498347"/>
                </a:lnTo>
                <a:lnTo>
                  <a:pt x="2758440" y="0"/>
                </a:lnTo>
                <a:lnTo>
                  <a:pt x="0" y="0"/>
                </a:lnTo>
                <a:lnTo>
                  <a:pt x="0" y="498347"/>
                </a:lnTo>
                <a:close/>
              </a:path>
            </a:pathLst>
          </a:custGeom>
          <a:solidFill>
            <a:srgbClr val="EFB45E">
              <a:alpha val="40000"/>
            </a:srgbClr>
          </a:solidFill>
        </p:spPr>
        <p:txBody>
          <a:bodyPr wrap="square" lIns="0" tIns="0" rIns="0" bIns="0" rtlCol="0"/>
          <a:lstStyle/>
          <a:p>
            <a:endParaRPr/>
          </a:p>
        </p:txBody>
      </p:sp>
      <p:sp>
        <p:nvSpPr>
          <p:cNvPr id="6" name="object 6"/>
          <p:cNvSpPr/>
          <p:nvPr/>
        </p:nvSpPr>
        <p:spPr>
          <a:xfrm>
            <a:off x="435102" y="761"/>
            <a:ext cx="2758440" cy="3175"/>
          </a:xfrm>
          <a:custGeom>
            <a:avLst/>
            <a:gdLst/>
            <a:ahLst/>
            <a:cxnLst/>
            <a:rect l="l" t="t" r="r" b="b"/>
            <a:pathLst>
              <a:path w="2758440" h="3175">
                <a:moveTo>
                  <a:pt x="0" y="3048"/>
                </a:moveTo>
                <a:lnTo>
                  <a:pt x="2758440" y="3048"/>
                </a:lnTo>
                <a:lnTo>
                  <a:pt x="2758440" y="0"/>
                </a:lnTo>
                <a:lnTo>
                  <a:pt x="0" y="0"/>
                </a:lnTo>
                <a:lnTo>
                  <a:pt x="0" y="3048"/>
                </a:lnTo>
                <a:close/>
              </a:path>
            </a:pathLst>
          </a:custGeom>
          <a:solidFill>
            <a:srgbClr val="D9E9E9"/>
          </a:solidFill>
        </p:spPr>
        <p:txBody>
          <a:bodyPr wrap="square" lIns="0" tIns="0" rIns="0" bIns="0" rtlCol="0"/>
          <a:lstStyle/>
          <a:p>
            <a:endParaRPr/>
          </a:p>
        </p:txBody>
      </p:sp>
      <p:grpSp>
        <p:nvGrpSpPr>
          <p:cNvPr id="9" name="object 9"/>
          <p:cNvGrpSpPr/>
          <p:nvPr/>
        </p:nvGrpSpPr>
        <p:grpSpPr>
          <a:xfrm>
            <a:off x="12343" y="0"/>
            <a:ext cx="9144000" cy="4642485"/>
            <a:chOff x="762" y="3809"/>
            <a:chExt cx="9144000" cy="4642485"/>
          </a:xfrm>
        </p:grpSpPr>
        <p:sp>
          <p:nvSpPr>
            <p:cNvPr id="10" name="object 10"/>
            <p:cNvSpPr/>
            <p:nvPr/>
          </p:nvSpPr>
          <p:spPr>
            <a:xfrm>
              <a:off x="762" y="3809"/>
              <a:ext cx="9144000" cy="622300"/>
            </a:xfrm>
            <a:custGeom>
              <a:avLst/>
              <a:gdLst/>
              <a:ahLst/>
              <a:cxnLst/>
              <a:rect l="l" t="t" r="r" b="b"/>
              <a:pathLst>
                <a:path w="9144000" h="622300">
                  <a:moveTo>
                    <a:pt x="9144000" y="0"/>
                  </a:moveTo>
                  <a:lnTo>
                    <a:pt x="0" y="0"/>
                  </a:lnTo>
                  <a:lnTo>
                    <a:pt x="0" y="621791"/>
                  </a:lnTo>
                  <a:lnTo>
                    <a:pt x="9144000" y="621791"/>
                  </a:lnTo>
                  <a:lnTo>
                    <a:pt x="9144000" y="0"/>
                  </a:lnTo>
                  <a:close/>
                </a:path>
              </a:pathLst>
            </a:custGeom>
            <a:solidFill>
              <a:srgbClr val="EC6643"/>
            </a:solidFill>
            <a:ln>
              <a:noFill/>
            </a:ln>
          </p:spPr>
          <p:txBody>
            <a:bodyPr wrap="square" lIns="0" tIns="0" rIns="0" bIns="0" rtlCol="0"/>
            <a:lstStyle/>
            <a:p>
              <a:endParaRPr/>
            </a:p>
          </p:txBody>
        </p:sp>
        <p:sp>
          <p:nvSpPr>
            <p:cNvPr id="11" name="object 11"/>
            <p:cNvSpPr/>
            <p:nvPr/>
          </p:nvSpPr>
          <p:spPr>
            <a:xfrm>
              <a:off x="762" y="3809"/>
              <a:ext cx="9144000" cy="622300"/>
            </a:xfrm>
            <a:custGeom>
              <a:avLst/>
              <a:gdLst/>
              <a:ahLst/>
              <a:cxnLst/>
              <a:rect l="l" t="t" r="r" b="b"/>
              <a:pathLst>
                <a:path w="9144000" h="622300">
                  <a:moveTo>
                    <a:pt x="0" y="621791"/>
                  </a:moveTo>
                  <a:lnTo>
                    <a:pt x="9144000" y="621791"/>
                  </a:lnTo>
                  <a:lnTo>
                    <a:pt x="9144000" y="0"/>
                  </a:lnTo>
                  <a:lnTo>
                    <a:pt x="0" y="0"/>
                  </a:lnTo>
                  <a:lnTo>
                    <a:pt x="0" y="621791"/>
                  </a:lnTo>
                  <a:close/>
                </a:path>
              </a:pathLst>
            </a:custGeom>
            <a:ln w="25908">
              <a:noFill/>
            </a:ln>
          </p:spPr>
          <p:txBody>
            <a:bodyPr wrap="square" lIns="0" tIns="0" rIns="0" bIns="0" rtlCol="0"/>
            <a:lstStyle/>
            <a:p>
              <a:endParaRPr/>
            </a:p>
          </p:txBody>
        </p:sp>
        <p:sp>
          <p:nvSpPr>
            <p:cNvPr id="12" name="object 12"/>
            <p:cNvSpPr/>
            <p:nvPr/>
          </p:nvSpPr>
          <p:spPr>
            <a:xfrm>
              <a:off x="762" y="461010"/>
              <a:ext cx="853440" cy="381000"/>
            </a:xfrm>
            <a:custGeom>
              <a:avLst/>
              <a:gdLst/>
              <a:ahLst/>
              <a:cxnLst/>
              <a:rect l="l" t="t" r="r" b="b"/>
              <a:pathLst>
                <a:path w="853440" h="381000">
                  <a:moveTo>
                    <a:pt x="853440" y="0"/>
                  </a:moveTo>
                  <a:lnTo>
                    <a:pt x="0" y="0"/>
                  </a:lnTo>
                  <a:lnTo>
                    <a:pt x="0" y="381000"/>
                  </a:lnTo>
                  <a:lnTo>
                    <a:pt x="853440" y="381000"/>
                  </a:lnTo>
                  <a:lnTo>
                    <a:pt x="853440" y="0"/>
                  </a:lnTo>
                  <a:close/>
                </a:path>
              </a:pathLst>
            </a:custGeom>
            <a:solidFill>
              <a:srgbClr val="EFB45E"/>
            </a:solidFill>
            <a:ln>
              <a:noFill/>
            </a:ln>
          </p:spPr>
          <p:txBody>
            <a:bodyPr wrap="square" lIns="0" tIns="0" rIns="0" bIns="0" rtlCol="0"/>
            <a:lstStyle/>
            <a:p>
              <a:endParaRPr dirty="0"/>
            </a:p>
          </p:txBody>
        </p:sp>
        <p:sp>
          <p:nvSpPr>
            <p:cNvPr id="15" name="object 15"/>
            <p:cNvSpPr/>
            <p:nvPr/>
          </p:nvSpPr>
          <p:spPr>
            <a:xfrm>
              <a:off x="435102" y="3120389"/>
              <a:ext cx="5015865" cy="1525905"/>
            </a:xfrm>
            <a:custGeom>
              <a:avLst/>
              <a:gdLst/>
              <a:ahLst/>
              <a:cxnLst/>
              <a:rect l="l" t="t" r="r" b="b"/>
              <a:pathLst>
                <a:path w="5015865" h="1525904">
                  <a:moveTo>
                    <a:pt x="0" y="1525524"/>
                  </a:moveTo>
                  <a:lnTo>
                    <a:pt x="5015484" y="1525524"/>
                  </a:lnTo>
                  <a:lnTo>
                    <a:pt x="5015484" y="0"/>
                  </a:lnTo>
                  <a:lnTo>
                    <a:pt x="0" y="0"/>
                  </a:lnTo>
                  <a:lnTo>
                    <a:pt x="0" y="1525524"/>
                  </a:lnTo>
                  <a:close/>
                </a:path>
              </a:pathLst>
            </a:custGeom>
            <a:ln w="25908">
              <a:noFill/>
            </a:ln>
          </p:spPr>
          <p:txBody>
            <a:bodyPr wrap="square" lIns="0" tIns="0" rIns="0" bIns="0" rtlCol="0"/>
            <a:lstStyle/>
            <a:p>
              <a:endParaRPr/>
            </a:p>
          </p:txBody>
        </p:sp>
      </p:grpSp>
      <p:sp>
        <p:nvSpPr>
          <p:cNvPr id="17" name="object 17"/>
          <p:cNvSpPr txBox="1"/>
          <p:nvPr/>
        </p:nvSpPr>
        <p:spPr>
          <a:xfrm>
            <a:off x="512775" y="3199257"/>
            <a:ext cx="4857750" cy="150811"/>
          </a:xfrm>
          <a:prstGeom prst="rect">
            <a:avLst/>
          </a:prstGeom>
        </p:spPr>
        <p:txBody>
          <a:bodyPr vert="horz" wrap="square" lIns="0" tIns="19050" rIns="0" bIns="0" rtlCol="0">
            <a:spAutoFit/>
          </a:bodyPr>
          <a:lstStyle/>
          <a:p>
            <a:pPr marL="12700" marR="5080">
              <a:lnSpc>
                <a:spcPct val="95200"/>
              </a:lnSpc>
              <a:spcBef>
                <a:spcPts val="150"/>
              </a:spcBef>
            </a:pPr>
            <a:r>
              <a:rPr lang="fr-FR" sz="900" b="0" dirty="0">
                <a:solidFill>
                  <a:srgbClr val="FFFFFF"/>
                </a:solidFill>
                <a:latin typeface="Typo Quik Light Demo"/>
                <a:cs typeface="Typo Quik Light Demo"/>
              </a:rPr>
              <a:t>Texte</a:t>
            </a:r>
            <a:endParaRPr sz="900" dirty="0">
              <a:latin typeface="Typo Quik Light Demo"/>
              <a:cs typeface="Typo Quik Light Demo"/>
            </a:endParaRPr>
          </a:p>
        </p:txBody>
      </p:sp>
      <p:pic>
        <p:nvPicPr>
          <p:cNvPr id="18" name="object 17">
            <a:extLst>
              <a:ext uri="{FF2B5EF4-FFF2-40B4-BE49-F238E27FC236}">
                <a16:creationId xmlns:a16="http://schemas.microsoft.com/office/drawing/2014/main" id="{35C18E68-D70B-D5F2-4CAC-5BE941790DFF}"/>
              </a:ext>
            </a:extLst>
          </p:cNvPr>
          <p:cNvPicPr/>
          <p:nvPr/>
        </p:nvPicPr>
        <p:blipFill>
          <a:blip r:embed="rId3" cstate="print">
            <a:extLst>
              <a:ext uri="{28A0092B-C50C-407E-A947-70E740481C1C}">
                <a14:useLocalDpi xmlns:a14="http://schemas.microsoft.com/office/drawing/2010/main" val="0"/>
              </a:ext>
            </a:extLst>
          </a:blip>
          <a:srcRect/>
          <a:stretch/>
        </p:blipFill>
        <p:spPr>
          <a:xfrm>
            <a:off x="7010400" y="4358476"/>
            <a:ext cx="1901573" cy="763937"/>
          </a:xfrm>
          <a:prstGeom prst="rect">
            <a:avLst/>
          </a:prstGeom>
        </p:spPr>
      </p:pic>
      <p:pic>
        <p:nvPicPr>
          <p:cNvPr id="20" name="Image 19">
            <a:extLst>
              <a:ext uri="{FF2B5EF4-FFF2-40B4-BE49-F238E27FC236}">
                <a16:creationId xmlns:a16="http://schemas.microsoft.com/office/drawing/2014/main" id="{FE9F6D39-CAAE-306E-AF9D-212D452580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775" y="4391024"/>
            <a:ext cx="1397959" cy="668275"/>
          </a:xfrm>
          <a:prstGeom prst="rect">
            <a:avLst/>
          </a:prstGeom>
        </p:spPr>
      </p:pic>
      <p:pic>
        <p:nvPicPr>
          <p:cNvPr id="2" name="Image 1" descr="Une image contenant texte, Police, Graphique, logo&#10;&#10;Description générée automatiquement">
            <a:extLst>
              <a:ext uri="{FF2B5EF4-FFF2-40B4-BE49-F238E27FC236}">
                <a16:creationId xmlns:a16="http://schemas.microsoft.com/office/drawing/2014/main" id="{0ADC6CD1-4B3D-49B1-C161-D155D86413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1601" y="660538"/>
            <a:ext cx="1020056" cy="1020056"/>
          </a:xfrm>
          <a:prstGeom prst="rect">
            <a:avLst/>
          </a:prstGeom>
        </p:spPr>
      </p:pic>
      <p:sp>
        <p:nvSpPr>
          <p:cNvPr id="4" name="ZoneTexte 3">
            <a:extLst>
              <a:ext uri="{FF2B5EF4-FFF2-40B4-BE49-F238E27FC236}">
                <a16:creationId xmlns:a16="http://schemas.microsoft.com/office/drawing/2014/main" id="{3B9CB4AF-A055-C3EF-7564-AF54074DC0DA}"/>
              </a:ext>
            </a:extLst>
          </p:cNvPr>
          <p:cNvSpPr txBox="1"/>
          <p:nvPr/>
        </p:nvSpPr>
        <p:spPr>
          <a:xfrm>
            <a:off x="762000" y="989341"/>
            <a:ext cx="6912938" cy="3725700"/>
          </a:xfrm>
          <a:prstGeom prst="rect">
            <a:avLst/>
          </a:prstGeom>
          <a:noFill/>
        </p:spPr>
        <p:txBody>
          <a:bodyPr wrap="square" rtlCol="0">
            <a:spAutoFit/>
          </a:bodyPr>
          <a:lstStyle/>
          <a:p>
            <a:pPr marL="342900" lvl="0" indent="-342900" algn="just">
              <a:lnSpc>
                <a:spcPct val="107000"/>
              </a:lnSpc>
              <a:spcAft>
                <a:spcPts val="800"/>
              </a:spcAft>
              <a:buClr>
                <a:srgbClr val="EC6643"/>
              </a:buClr>
              <a:buSzPts val="1000"/>
              <a:buFont typeface="Courier New" panose="02070309020205020404" pitchFamily="49" charset="0"/>
              <a:buChar char="o"/>
              <a:tabLst>
                <a:tab pos="457200" algn="l"/>
              </a:tabLst>
            </a:pPr>
            <a:r>
              <a:rPr lang="fr-FR" sz="1400" kern="0" dirty="0">
                <a:solidFill>
                  <a:srgbClr val="21283C"/>
                </a:solidFill>
                <a:effectLst/>
                <a:latin typeface="Roboto" panose="02000000000000000000" pitchFamily="2" charset="0"/>
                <a:ea typeface="Times New Roman" panose="02020603050405020304" pitchFamily="18" charset="0"/>
                <a:cs typeface="Times New Roman" panose="02020603050405020304" pitchFamily="18" charset="0"/>
              </a:rPr>
              <a:t>La qualité de l’engagement – volontarisme </a:t>
            </a:r>
            <a:endParaRPr lang="fr-FR" sz="1400" kern="100" dirty="0">
              <a:solidFill>
                <a:srgbClr val="21283C"/>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Clr>
                <a:srgbClr val="EC6643"/>
              </a:buClr>
              <a:buSzPts val="1000"/>
              <a:buFont typeface="Courier New" panose="02070309020205020404" pitchFamily="49" charset="0"/>
              <a:buChar char="o"/>
              <a:tabLst>
                <a:tab pos="457200" algn="l"/>
              </a:tabLst>
            </a:pPr>
            <a:r>
              <a:rPr lang="fr-FR" sz="1400" dirty="0">
                <a:solidFill>
                  <a:srgbClr val="21283C"/>
                </a:solidFill>
                <a:latin typeface="Roboto" panose="02000000000000000000" pitchFamily="2" charset="0"/>
                <a:ea typeface="Times New Roman" panose="02020603050405020304" pitchFamily="18" charset="0"/>
                <a:cs typeface="Times New Roman" panose="02020603050405020304" pitchFamily="18" charset="0"/>
              </a:rPr>
              <a:t>L</a:t>
            </a:r>
            <a:r>
              <a:rPr lang="fr-FR" sz="1400" kern="0" dirty="0">
                <a:solidFill>
                  <a:srgbClr val="21283C"/>
                </a:solidFill>
                <a:effectLst/>
                <a:latin typeface="Roboto" panose="02000000000000000000" pitchFamily="2" charset="0"/>
                <a:ea typeface="Times New Roman" panose="02020603050405020304" pitchFamily="18" charset="0"/>
                <a:cs typeface="Times New Roman" panose="02020603050405020304" pitchFamily="18" charset="0"/>
              </a:rPr>
              <a:t>a qualité de l’information partagée</a:t>
            </a:r>
            <a:endParaRPr lang="fr-FR" sz="1400" kern="100" dirty="0">
              <a:solidFill>
                <a:srgbClr val="21283C"/>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Clr>
                <a:srgbClr val="EC6643"/>
              </a:buClr>
              <a:buSzPts val="1000"/>
              <a:buFont typeface="Courier New" panose="02070309020205020404" pitchFamily="49" charset="0"/>
              <a:buChar char="o"/>
              <a:tabLst>
                <a:tab pos="457200" algn="l"/>
              </a:tabLst>
            </a:pPr>
            <a:r>
              <a:rPr lang="fr-FR" sz="1400" dirty="0">
                <a:solidFill>
                  <a:srgbClr val="21283C"/>
                </a:solidFill>
                <a:latin typeface="Roboto" panose="02000000000000000000" pitchFamily="2" charset="0"/>
                <a:ea typeface="Times New Roman" panose="02020603050405020304" pitchFamily="18" charset="0"/>
                <a:cs typeface="Times New Roman" panose="02020603050405020304" pitchFamily="18" charset="0"/>
              </a:rPr>
              <a:t>L</a:t>
            </a:r>
            <a:r>
              <a:rPr lang="fr-FR" sz="1400" kern="0" dirty="0">
                <a:solidFill>
                  <a:srgbClr val="21283C"/>
                </a:solidFill>
                <a:effectLst/>
                <a:latin typeface="Roboto" panose="02000000000000000000" pitchFamily="2" charset="0"/>
                <a:ea typeface="Times New Roman" panose="02020603050405020304" pitchFamily="18" charset="0"/>
                <a:cs typeface="Times New Roman" panose="02020603050405020304" pitchFamily="18" charset="0"/>
              </a:rPr>
              <a:t>a qualité des relations sociales avec un dialogue social actif: créer des espaces de dialogues dédiés sur le travail - sensibilisation aux agissements sexistes …</a:t>
            </a:r>
            <a:endParaRPr lang="fr-FR" sz="1400" kern="100" dirty="0">
              <a:solidFill>
                <a:srgbClr val="21283C"/>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Clr>
                <a:srgbClr val="EC6643"/>
              </a:buClr>
              <a:buSzPts val="1000"/>
              <a:buFont typeface="Courier New" panose="02070309020205020404" pitchFamily="49" charset="0"/>
              <a:buChar char="o"/>
              <a:tabLst>
                <a:tab pos="457200" algn="l"/>
              </a:tabLst>
            </a:pPr>
            <a:r>
              <a:rPr lang="fr-FR" sz="1400" dirty="0">
                <a:solidFill>
                  <a:srgbClr val="21283C"/>
                </a:solidFill>
                <a:latin typeface="Roboto" panose="02000000000000000000" pitchFamily="2" charset="0"/>
                <a:ea typeface="Times New Roman" panose="02020603050405020304" pitchFamily="18" charset="0"/>
                <a:cs typeface="Times New Roman" panose="02020603050405020304" pitchFamily="18" charset="0"/>
              </a:rPr>
              <a:t>L</a:t>
            </a:r>
            <a:r>
              <a:rPr lang="fr-FR" sz="1400" kern="0" dirty="0">
                <a:solidFill>
                  <a:srgbClr val="21283C"/>
                </a:solidFill>
                <a:effectLst/>
                <a:latin typeface="Roboto" panose="02000000000000000000" pitchFamily="2" charset="0"/>
                <a:ea typeface="Times New Roman" panose="02020603050405020304" pitchFamily="18" charset="0"/>
                <a:cs typeface="Times New Roman" panose="02020603050405020304" pitchFamily="18" charset="0"/>
              </a:rPr>
              <a:t>a qualité des modalités de mise en œuvre de l’organisation du travail</a:t>
            </a:r>
            <a:endParaRPr lang="fr-FR" sz="1400" kern="100" dirty="0">
              <a:solidFill>
                <a:srgbClr val="21283C"/>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Clr>
                <a:srgbClr val="EC6643"/>
              </a:buClr>
              <a:buSzPts val="1000"/>
              <a:buFont typeface="Courier New" panose="02070309020205020404" pitchFamily="49" charset="0"/>
              <a:buChar char="o"/>
              <a:tabLst>
                <a:tab pos="457200" algn="l"/>
              </a:tabLst>
            </a:pPr>
            <a:r>
              <a:rPr lang="fr-FR" sz="1400" dirty="0">
                <a:solidFill>
                  <a:srgbClr val="21283C"/>
                </a:solidFill>
                <a:latin typeface="Roboto" panose="02000000000000000000" pitchFamily="2" charset="0"/>
                <a:ea typeface="Times New Roman" panose="02020603050405020304" pitchFamily="18" charset="0"/>
                <a:cs typeface="Times New Roman" panose="02020603050405020304" pitchFamily="18" charset="0"/>
              </a:rPr>
              <a:t>L</a:t>
            </a:r>
            <a:r>
              <a:rPr lang="fr-FR" sz="1400" kern="0" dirty="0">
                <a:solidFill>
                  <a:srgbClr val="21283C"/>
                </a:solidFill>
                <a:effectLst/>
                <a:latin typeface="Roboto" panose="02000000000000000000" pitchFamily="2" charset="0"/>
                <a:ea typeface="Times New Roman" panose="02020603050405020304" pitchFamily="18" charset="0"/>
                <a:cs typeface="Times New Roman" panose="02020603050405020304" pitchFamily="18" charset="0"/>
              </a:rPr>
              <a:t>a qualité du contenu du travail : formation- accès égal aux responsabilités-information partagée </a:t>
            </a:r>
            <a:endParaRPr lang="fr-FR" sz="1400" kern="100" dirty="0">
              <a:solidFill>
                <a:srgbClr val="21283C"/>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Clr>
                <a:srgbClr val="EC6643"/>
              </a:buClr>
              <a:buSzPts val="1000"/>
              <a:buFont typeface="Courier New" panose="02070309020205020404" pitchFamily="49" charset="0"/>
              <a:buChar char="o"/>
              <a:tabLst>
                <a:tab pos="457200" algn="l"/>
              </a:tabLst>
            </a:pPr>
            <a:r>
              <a:rPr lang="fr-FR" sz="1400" dirty="0">
                <a:solidFill>
                  <a:srgbClr val="21283C"/>
                </a:solidFill>
                <a:latin typeface="Roboto" panose="02000000000000000000" pitchFamily="2" charset="0"/>
                <a:ea typeface="Times New Roman" panose="02020603050405020304" pitchFamily="18" charset="0"/>
                <a:cs typeface="Times New Roman" panose="02020603050405020304" pitchFamily="18" charset="0"/>
              </a:rPr>
              <a:t>L</a:t>
            </a:r>
            <a:r>
              <a:rPr lang="fr-FR" sz="1400" kern="0" dirty="0">
                <a:solidFill>
                  <a:srgbClr val="21283C"/>
                </a:solidFill>
                <a:effectLst/>
                <a:latin typeface="Roboto" panose="02000000000000000000" pitchFamily="2" charset="0"/>
                <a:ea typeface="Times New Roman" panose="02020603050405020304" pitchFamily="18" charset="0"/>
                <a:cs typeface="Times New Roman" panose="02020603050405020304" pitchFamily="18" charset="0"/>
              </a:rPr>
              <a:t>a qualité de l’environnement physique: salles de pause – vigilance HSS…</a:t>
            </a:r>
            <a:endParaRPr lang="fr-FR" sz="1400" kern="100" dirty="0">
              <a:solidFill>
                <a:srgbClr val="21283C"/>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Clr>
                <a:srgbClr val="EC6643"/>
              </a:buClr>
              <a:buSzPts val="1000"/>
              <a:buFont typeface="Courier New" panose="02070309020205020404" pitchFamily="49" charset="0"/>
              <a:buChar char="o"/>
              <a:tabLst>
                <a:tab pos="457200" algn="l"/>
              </a:tabLst>
            </a:pPr>
            <a:r>
              <a:rPr lang="fr-FR" sz="1400" dirty="0">
                <a:solidFill>
                  <a:srgbClr val="21283C"/>
                </a:solidFill>
                <a:latin typeface="Roboto" panose="02000000000000000000" pitchFamily="2" charset="0"/>
                <a:ea typeface="Times New Roman" panose="02020603050405020304" pitchFamily="18" charset="0"/>
                <a:cs typeface="Times New Roman" panose="02020603050405020304" pitchFamily="18" charset="0"/>
              </a:rPr>
              <a:t>L</a:t>
            </a:r>
            <a:r>
              <a:rPr lang="fr-FR" sz="1400" kern="0" dirty="0">
                <a:solidFill>
                  <a:srgbClr val="21283C"/>
                </a:solidFill>
                <a:effectLst/>
                <a:latin typeface="Roboto" panose="02000000000000000000" pitchFamily="2" charset="0"/>
                <a:ea typeface="Times New Roman" panose="02020603050405020304" pitchFamily="18" charset="0"/>
                <a:cs typeface="Times New Roman" panose="02020603050405020304" pitchFamily="18" charset="0"/>
              </a:rPr>
              <a:t>a possibilité de réalisation et de développement personnel : gestion des carrières </a:t>
            </a:r>
            <a:endParaRPr lang="fr-FR" sz="1400" kern="100" dirty="0">
              <a:solidFill>
                <a:srgbClr val="21283C"/>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Clr>
                <a:srgbClr val="EC6643"/>
              </a:buClr>
              <a:buSzPts val="1000"/>
              <a:buFont typeface="Courier New" panose="02070309020205020404" pitchFamily="49" charset="0"/>
              <a:buChar char="o"/>
              <a:tabLst>
                <a:tab pos="457200" algn="l"/>
              </a:tabLst>
            </a:pPr>
            <a:r>
              <a:rPr lang="fr-FR" sz="1400" dirty="0">
                <a:solidFill>
                  <a:srgbClr val="21283C"/>
                </a:solidFill>
                <a:latin typeface="Roboto" panose="02000000000000000000" pitchFamily="2" charset="0"/>
                <a:ea typeface="Times New Roman" panose="02020603050405020304" pitchFamily="18" charset="0"/>
                <a:cs typeface="Times New Roman" panose="02020603050405020304" pitchFamily="18" charset="0"/>
              </a:rPr>
              <a:t>L</a:t>
            </a:r>
            <a:r>
              <a:rPr lang="fr-FR" sz="1400" kern="0" dirty="0">
                <a:solidFill>
                  <a:srgbClr val="21283C"/>
                </a:solidFill>
                <a:effectLst/>
                <a:latin typeface="Roboto" panose="02000000000000000000" pitchFamily="2" charset="0"/>
                <a:ea typeface="Times New Roman" panose="02020603050405020304" pitchFamily="18" charset="0"/>
                <a:cs typeface="Times New Roman" panose="02020603050405020304" pitchFamily="18" charset="0"/>
              </a:rPr>
              <a:t>a possibilité de concilier vie professionnelle et vie personnelle</a:t>
            </a:r>
            <a:endParaRPr lang="fr-FR" sz="1400" kern="100" dirty="0">
              <a:solidFill>
                <a:srgbClr val="21283C"/>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8" name="object 8"/>
          <p:cNvSpPr txBox="1">
            <a:spLocks noGrp="1"/>
          </p:cNvSpPr>
          <p:nvPr>
            <p:ph type="title"/>
          </p:nvPr>
        </p:nvSpPr>
        <p:spPr>
          <a:xfrm>
            <a:off x="960185" y="111824"/>
            <a:ext cx="7421815" cy="921086"/>
          </a:xfrm>
          <a:prstGeom prst="rect">
            <a:avLst/>
          </a:prstGeom>
        </p:spPr>
        <p:txBody>
          <a:bodyPr vert="horz" wrap="square" lIns="0" tIns="12065" rIns="0" bIns="0" rtlCol="0">
            <a:spAutoFit/>
          </a:bodyPr>
          <a:lstStyle/>
          <a:p>
            <a:pPr lvl="0" algn="just">
              <a:lnSpc>
                <a:spcPct val="107000"/>
              </a:lnSpc>
              <a:spcAft>
                <a:spcPts val="800"/>
              </a:spcAft>
              <a:buSzPts val="1000"/>
              <a:tabLst>
                <a:tab pos="457200" algn="l"/>
              </a:tabLst>
            </a:pPr>
            <a:r>
              <a:rPr lang="fr-FR"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Différents champs de la QVT compatibles avec une démarche d’égalité  </a:t>
            </a:r>
            <a:br>
              <a:rPr lang="fr-FR"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br>
              <a:rPr lang="fr-FR"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fr-FR"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50561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618</TotalTime>
  <Words>2666</Words>
  <Application>Microsoft Office PowerPoint</Application>
  <PresentationFormat>Affichage à l'écran (16:9)</PresentationFormat>
  <Paragraphs>319</Paragraphs>
  <Slides>24</Slides>
  <Notes>14</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24</vt:i4>
      </vt:variant>
    </vt:vector>
  </HeadingPairs>
  <TitlesOfParts>
    <vt:vector size="37" baseType="lpstr">
      <vt:lpstr>Arial</vt:lpstr>
      <vt:lpstr>Calibri</vt:lpstr>
      <vt:lpstr>Courier New</vt:lpstr>
      <vt:lpstr>Google Sans</vt:lpstr>
      <vt:lpstr>Roboto</vt:lpstr>
      <vt:lpstr>Symbol</vt:lpstr>
      <vt:lpstr>Tahoma</vt:lpstr>
      <vt:lpstr>Typo Quik</vt:lpstr>
      <vt:lpstr>Typo Quik Light Demo</vt:lpstr>
      <vt:lpstr>Wingdings</vt:lpstr>
      <vt:lpstr>Work Sans</vt:lpstr>
      <vt:lpstr>Office Theme</vt:lpstr>
      <vt:lpstr>1_Office Theme</vt:lpstr>
      <vt:lpstr>Présentation PowerPoint</vt:lpstr>
      <vt:lpstr>L’EHF dans l’ESS : un levier de QVT pour les entreprises de l’ESS</vt:lpstr>
      <vt:lpstr>Présentation PowerPoint</vt:lpstr>
      <vt:lpstr>Présentation PowerPoint</vt:lpstr>
      <vt:lpstr>Expertise</vt:lpstr>
      <vt:lpstr>QVT &amp; RSE </vt:lpstr>
      <vt:lpstr>Définition simple de l’égalité professionnelle entre les femmes et les hommes </vt:lpstr>
      <vt:lpstr>Présentation PowerPoint</vt:lpstr>
      <vt:lpstr>Différents champs de la QVT compatibles avec une démarche d’égalité    </vt:lpstr>
      <vt:lpstr>Présentation PowerPoint</vt:lpstr>
      <vt:lpstr>Quelques exemples d’actions selon les thèmes choisis </vt:lpstr>
      <vt:lpstr>Présentation PowerPoint</vt:lpstr>
      <vt:lpstr>Présentation PowerPoint</vt:lpstr>
      <vt:lpstr>Temps de travail et télétravail</vt:lpstr>
      <vt:lpstr>Temps de travail et télétravail</vt:lpstr>
      <vt:lpstr>Prévenir les RPS</vt:lpstr>
      <vt:lpstr>Une démarche égalité et QVT: par où commencer ?</vt:lpstr>
      <vt:lpstr>Les acteurs de la Prévention externes à l’Entreprise</vt:lpstr>
      <vt:lpstr>QVT &amp; Egalité: des atouts ! </vt:lpstr>
      <vt:lpstr>Merci pour votre attention </vt:lpstr>
      <vt:lpstr>Témoignage</vt:lpstr>
      <vt:lpstr>Questions/réponses</vt:lpstr>
      <vt:lpstr>Ressources</vt:lpstr>
      <vt:lpstr>La CRESS Normandie vous remercie pour votre participation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#SemaineASER</dc:title>
  <dc:creator>PcDell</dc:creator>
  <cp:lastModifiedBy>laure barazzutti</cp:lastModifiedBy>
  <cp:revision>26</cp:revision>
  <dcterms:created xsi:type="dcterms:W3CDTF">2023-04-12T13:25:06Z</dcterms:created>
  <dcterms:modified xsi:type="dcterms:W3CDTF">2023-06-21T16:03:30Z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2021-09-13T00:00:00Z</vt:filetime>
  </property>
  <property fmtid="{D5CDD505-2E9C-101B-9397-08002B2CF9AE}" pid="3" name="Creator">
    <vt:lpwstr>Microsoft® PowerPoint® 2016</vt:lpwstr>
  </property>
  <property fmtid="{D5CDD505-2E9C-101B-9397-08002B2CF9AE}" pid="4" name="LastSaved">
    <vt:filetime>2023-04-12T00:00:00Z</vt:filetime>
  </property>
  <property fmtid="{D5CDD505-2E9C-101B-9397-08002B2CF9AE}" pid="5" name="Producer">
    <vt:lpwstr>Microsoft® PowerPoint® 2016</vt:lpwstr>
  </property>
</Properties>
</file>