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61" r:id="rId4"/>
  </p:sldIdLst>
  <p:sldSz cx="6858000" cy="9906000" type="A4"/>
  <p:notesSz cx="6797675" cy="9926638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6AAC4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70" d="100"/>
          <a:sy n="70" d="100"/>
        </p:scale>
        <p:origin x="-2270" y="-25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643882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45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45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11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908941" y="-3364540"/>
            <a:ext cx="104011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 descr="GRP_AIFCC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13044"/>
            <a:ext cx="18669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42900" y="133001"/>
            <a:ext cx="6172200" cy="217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Modifiez le style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759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Modifiez les styles du texte du masque</a:t>
            </a:r>
          </a:p>
          <a:p>
            <a:pPr lvl="1">
              <a:defRPr sz="1800"/>
            </a:pPr>
            <a:r>
              <a:rPr sz="3200"/>
              <a:t>Deuxième niveau</a:t>
            </a:r>
          </a:p>
          <a:p>
            <a:pPr lvl="2">
              <a:defRPr sz="1800"/>
            </a:pPr>
            <a:r>
              <a:rPr sz="3200"/>
              <a:t>Troisième niveau</a:t>
            </a:r>
          </a:p>
          <a:p>
            <a:pPr lvl="3">
              <a:defRPr sz="1800"/>
            </a:pPr>
            <a:r>
              <a:rPr sz="3200"/>
              <a:t>Quatrième niveau</a:t>
            </a:r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914900" y="9304479"/>
            <a:ext cx="1600200" cy="28123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mailto:n.pavis@aifc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20689" y="4617350"/>
            <a:ext cx="5540041" cy="524584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ctr"/>
            <a:r>
              <a:rPr lang="fr-FR" b="1" dirty="0" smtClean="0">
                <a:solidFill>
                  <a:srgbClr val="FFFFFF"/>
                </a:solidFill>
                <a:latin typeface="Calibri" panose="020F0502020204030204" pitchFamily="34" charset="0"/>
                <a:ea typeface="Aller"/>
                <a:cs typeface="Aller"/>
                <a:sym typeface="Aller"/>
              </a:rPr>
              <a:t>Accompagnement et Gestion de Projets d’Entreprises</a:t>
            </a:r>
            <a:endParaRPr b="1" dirty="0">
              <a:solidFill>
                <a:srgbClr val="FFFFFF"/>
              </a:solidFill>
              <a:latin typeface="Calibri" panose="020F0502020204030204" pitchFamily="34" charset="0"/>
              <a:ea typeface="Aller"/>
              <a:cs typeface="Aller"/>
              <a:sym typeface="Aller"/>
            </a:endParaRPr>
          </a:p>
        </p:txBody>
      </p:sp>
      <p:pic>
        <p:nvPicPr>
          <p:cNvPr id="10" name="Image 1" descr="L'utilisation du logo doit respecter la charte graphiqu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4" y="106946"/>
            <a:ext cx="921544" cy="10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3498722" y="1884908"/>
            <a:ext cx="3026623" cy="131639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Vous êtes </a:t>
            </a: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en recherche d’emploi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d’activité professionnelle,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dirty="0" smtClean="0">
                <a:solidFill>
                  <a:srgbClr val="000000"/>
                </a:solidFill>
              </a:rPr>
              <a:t>ous avez la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motivation pour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c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onduire le développement d’un projet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en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entreprise ?</a:t>
            </a:r>
            <a:endParaRPr kumimoji="0" lang="fr-FR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5849" y="5313040"/>
            <a:ext cx="5536890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sym typeface="Calibri"/>
              </a:rPr>
              <a:t>4 mois de stage en entreprise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rgbClr val="000000"/>
                </a:solidFill>
              </a:rPr>
              <a:t>17 jours de </a:t>
            </a:r>
            <a:r>
              <a:rPr lang="fr-FR" sz="1400" dirty="0" smtClean="0">
                <a:solidFill>
                  <a:schemeClr val="tx1"/>
                </a:solidFill>
              </a:rPr>
              <a:t>Formation commune « Gestion de Projet »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tx1"/>
                </a:solidFill>
              </a:rPr>
              <a:t>Groupe de 16 personnes maximum</a:t>
            </a:r>
            <a:endParaRPr kumimoji="0" lang="fr-FR" sz="140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tx1"/>
                </a:solidFill>
              </a:rPr>
              <a:t>Un </a:t>
            </a:r>
            <a:r>
              <a:rPr lang="fr-FR" sz="1400" b="1" dirty="0" smtClean="0">
                <a:solidFill>
                  <a:schemeClr val="tx1"/>
                </a:solidFill>
              </a:rPr>
              <a:t>Accompagnement Personnalisé </a:t>
            </a:r>
            <a:r>
              <a:rPr lang="fr-FR" sz="1400" dirty="0" smtClean="0">
                <a:solidFill>
                  <a:schemeClr val="tx1"/>
                </a:solidFill>
              </a:rPr>
              <a:t>du Projet d’entreprise que vous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tx1"/>
                </a:solidFill>
              </a:rPr>
              <a:t>développez </a:t>
            </a:r>
            <a:r>
              <a:rPr lang="fr-FR" sz="1400" dirty="0" smtClean="0">
                <a:solidFill>
                  <a:schemeClr val="tx1"/>
                </a:solidFill>
              </a:rPr>
              <a:t>par des </a:t>
            </a:r>
            <a:r>
              <a:rPr lang="fr-FR" sz="1400" dirty="0" smtClean="0">
                <a:solidFill>
                  <a:schemeClr val="tx1"/>
                </a:solidFill>
              </a:rPr>
              <a:t>intervenants </a:t>
            </a:r>
            <a:r>
              <a:rPr lang="fr-FR" sz="1400" dirty="0" smtClean="0">
                <a:solidFill>
                  <a:schemeClr val="tx1"/>
                </a:solidFill>
              </a:rPr>
              <a:t>consultants, Experts et </a:t>
            </a:r>
            <a:r>
              <a:rPr lang="fr-FR" sz="1400" dirty="0">
                <a:solidFill>
                  <a:schemeClr val="tx1"/>
                </a:solidFill>
              </a:rPr>
              <a:t>E</a:t>
            </a:r>
            <a:r>
              <a:rPr lang="fr-FR" sz="1400" dirty="0" smtClean="0">
                <a:solidFill>
                  <a:schemeClr val="tx1"/>
                </a:solidFill>
              </a:rPr>
              <a:t>xpérimentés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Aucune obligation financière et souplesse administrative</a:t>
            </a:r>
            <a:endParaRPr kumimoji="0" lang="fr-FR" sz="1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32657" y="1884908"/>
            <a:ext cx="2916325" cy="131376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Vous êtes </a:t>
            </a: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une entreprise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et vous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avez un projet de développement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mais pas le temps nécessaire…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pas les ressources humaines…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ou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pas les moyens financiers ?</a:t>
            </a:r>
            <a:endParaRPr kumimoji="0" lang="fr-FR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3143254" y="3897270"/>
            <a:ext cx="429762" cy="53255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66395" y="3465222"/>
            <a:ext cx="3198951" cy="312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NOUS AVONS LA SOLUTION POUR VOUS !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4" y="7488642"/>
            <a:ext cx="2151695" cy="189790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99392" y="7202700"/>
            <a:ext cx="1944216" cy="531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Faîtes émerger des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idées nouvelles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CC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27384" y="8886276"/>
            <a:ext cx="1872208" cy="531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Renforcez votre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compétitivité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CC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2656" y="8057780"/>
            <a:ext cx="1977429" cy="523218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Concrétisez votre projet de </a:t>
            </a:r>
            <a:r>
              <a:rPr kumimoji="0" lang="fr-FR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développement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13000" y="7312069"/>
            <a:ext cx="2371690" cy="312482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Développez vos compétences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077072" y="9074066"/>
            <a:ext cx="2571998" cy="312482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Augmentez votre employabilité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62231" y="8057780"/>
            <a:ext cx="2407650" cy="531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Etoffez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votre réseau professionnel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CC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0689" y="3897270"/>
            <a:ext cx="20836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NOUVELLE SESSION !</a:t>
            </a:r>
            <a:endParaRPr kumimoji="0" lang="fr-FR" sz="18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Image 25" descr="C:\Users\PDRUEZ\Documents\TRAVAIL\FSE\3-Logo UE FSE couleu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16496"/>
            <a:ext cx="1030135" cy="9406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>
            <a:off x="3970204" y="3897270"/>
            <a:ext cx="24831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 partir du 21 mars 2018</a:t>
            </a:r>
            <a:endParaRPr kumimoji="0" lang="fr-FR" sz="18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134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" descr="L'utilisation du logo doit respecter la charte graphiqu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4" y="106946"/>
            <a:ext cx="921544" cy="10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343805" y="1593459"/>
            <a:ext cx="6266660" cy="129396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sym typeface="Calibri"/>
              </a:rPr>
              <a:t>Objectifs de la formation :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0000"/>
                </a:solidFill>
              </a:rPr>
              <a:t>A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cquérir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et Mettre en pratique des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outils et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méthodes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concrètes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pour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conduire un projet en entreprise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rgbClr val="000000"/>
                </a:solidFill>
              </a:rPr>
              <a:t>Et obtenir le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rgbClr val="000000"/>
                </a:solidFill>
              </a:rPr>
              <a:t>CERTIFICAT DE COMPETENCES EN ENTREPRISE « MANAGER UN PROJET » *</a:t>
            </a:r>
            <a:endParaRPr kumimoji="0" lang="fr-FR" sz="1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3805" y="3152800"/>
            <a:ext cx="6266660" cy="4370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VOUS SUIVEZ DES MODULES DE FORMATION </a:t>
            </a: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élaborés spécifiquement pour la gestion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de projet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et </a:t>
            </a:r>
            <a:r>
              <a:rPr lang="fr-FR" sz="1400" dirty="0" smtClean="0">
                <a:solidFill>
                  <a:srgbClr val="000000"/>
                </a:solidFill>
              </a:rPr>
              <a:t>délivrés 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de façon dynamique et interactive par des exercices pratiques,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des jeux, des simulations et des mises en situation concrètes</a:t>
            </a:r>
            <a:endParaRPr kumimoji="0" lang="fr-FR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285750" indent="-285750" algn="l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fr-FR" sz="1400" dirty="0">
                <a:solidFill>
                  <a:srgbClr val="CC0000"/>
                </a:solidFill>
              </a:rPr>
              <a:t>Connaitre l’environnement économique des </a:t>
            </a:r>
            <a:r>
              <a:rPr lang="fr-FR" sz="1400" dirty="0" smtClean="0">
                <a:solidFill>
                  <a:srgbClr val="CC0000"/>
                </a:solidFill>
              </a:rPr>
              <a:t>entreprises et </a:t>
            </a:r>
            <a:r>
              <a:rPr lang="fr-FR" sz="1400" dirty="0">
                <a:solidFill>
                  <a:srgbClr val="CC0000"/>
                </a:solidFill>
              </a:rPr>
              <a:t>s’intégrer à son environnement </a:t>
            </a:r>
            <a:r>
              <a:rPr lang="fr-FR" sz="1400" dirty="0" smtClean="0">
                <a:solidFill>
                  <a:srgbClr val="CC0000"/>
                </a:solidFill>
              </a:rPr>
              <a:t>professionnel</a:t>
            </a:r>
          </a:p>
          <a:p>
            <a:pPr marL="285750" lvl="0" indent="-285750" algn="l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fr-FR" sz="1400" dirty="0" smtClean="0">
                <a:solidFill>
                  <a:srgbClr val="CC0000"/>
                </a:solidFill>
              </a:rPr>
              <a:t>Stratégie d’entreprise et intelligence économique</a:t>
            </a:r>
          </a:p>
          <a:p>
            <a:pPr marL="285750" lvl="0" indent="-285750" algn="l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fr-FR" sz="1400" dirty="0" smtClean="0">
                <a:solidFill>
                  <a:srgbClr val="CC0000"/>
                </a:solidFill>
              </a:rPr>
              <a:t>Initialiser un projet : de l’idée au projet</a:t>
            </a:r>
          </a:p>
          <a:p>
            <a:pPr marL="285750" lvl="0" indent="-285750" algn="l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fr-FR" sz="1400" dirty="0" smtClean="0">
                <a:solidFill>
                  <a:srgbClr val="CC0000"/>
                </a:solidFill>
              </a:rPr>
              <a:t>Lancer le projet : mise en œuvre et intégration</a:t>
            </a:r>
          </a:p>
          <a:p>
            <a:pPr marL="285750" lvl="0" indent="-285750" algn="l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fr-FR" sz="1400" dirty="0" smtClean="0">
                <a:solidFill>
                  <a:srgbClr val="CC0000"/>
                </a:solidFill>
              </a:rPr>
              <a:t>Conduire et manager le projet : tableaux de bord, indicateurs,  coûts, management transversal</a:t>
            </a:r>
          </a:p>
          <a:p>
            <a:pPr marL="285750" lvl="0" indent="-285750" algn="l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fr-FR" sz="1400" dirty="0" smtClean="0">
                <a:solidFill>
                  <a:srgbClr val="CC0000"/>
                </a:solidFill>
              </a:rPr>
              <a:t>Clôturer et faire le bilan du projet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fr-FR" sz="1400" dirty="0" smtClean="0">
              <a:solidFill>
                <a:srgbClr val="CC0000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kumimoji="0" lang="fr-FR" sz="1400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sym typeface="Calibri"/>
              </a:rPr>
              <a:t>+ Modules </a:t>
            </a:r>
            <a:r>
              <a:rPr lang="fr-FR" sz="1400" dirty="0" smtClean="0">
                <a:solidFill>
                  <a:srgbClr val="CC0000"/>
                </a:solidFill>
              </a:rPr>
              <a:t>complémentaires définis </a:t>
            </a:r>
            <a:r>
              <a:rPr kumimoji="0" lang="fr-FR" sz="1400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sym typeface="Calibri"/>
              </a:rPr>
              <a:t>en fonction du projet et de vos compétences initiales :</a:t>
            </a:r>
            <a:r>
              <a:rPr kumimoji="0" lang="fr-FR" sz="1400" i="0" u="none" strike="noStrike" cap="none" spc="0" normalizeH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sym typeface="Calibri"/>
              </a:rPr>
              <a:t> </a:t>
            </a:r>
            <a:r>
              <a:rPr kumimoji="0" lang="fr-FR" sz="1400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sym typeface="Calibri"/>
              </a:rPr>
              <a:t>Droit, Gestion, Bureautique, Marketing, Vente, Management,</a:t>
            </a:r>
            <a:r>
              <a:rPr kumimoji="0" lang="fr-FR" sz="1400" i="0" u="none" strike="noStrike" cap="none" spc="0" normalizeH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sym typeface="Calibri"/>
              </a:rPr>
              <a:t> …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fr-FR" sz="1400" b="1" baseline="0" dirty="0" smtClean="0">
              <a:solidFill>
                <a:srgbClr val="CC0000"/>
              </a:solidFill>
            </a:endParaRPr>
          </a:p>
          <a:p>
            <a:r>
              <a:rPr lang="fr-FR" sz="1200" b="1" cap="all" dirty="0" smtClean="0"/>
              <a:t>Vous avez accès à une Plateforme collaborative réservée</a:t>
            </a:r>
            <a:endParaRPr lang="fr-FR" sz="1200" dirty="0"/>
          </a:p>
          <a:p>
            <a:r>
              <a:rPr lang="fr-FR" sz="1400" dirty="0" smtClean="0"/>
              <a:t>Forum,  Chats, Suivis, Téléchargements </a:t>
            </a:r>
            <a:r>
              <a:rPr lang="fr-FR" sz="1400" dirty="0"/>
              <a:t>de fichiers et de vidéos </a:t>
            </a:r>
            <a:r>
              <a:rPr lang="fr-FR" sz="1400" dirty="0" smtClean="0"/>
              <a:t>complémentaires, Déposes </a:t>
            </a:r>
            <a:r>
              <a:rPr lang="fr-FR" sz="1400" dirty="0"/>
              <a:t>et Echanges de </a:t>
            </a:r>
            <a:r>
              <a:rPr lang="fr-FR" sz="1400" dirty="0" smtClean="0"/>
              <a:t>documents</a:t>
            </a:r>
            <a:endParaRPr lang="fr-FR" sz="1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CC0000"/>
              </a:solidFill>
              <a:effectLst/>
              <a:uFillTx/>
              <a:sym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8640" y="9345488"/>
            <a:ext cx="2249611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 Titre</a:t>
            </a:r>
            <a:r>
              <a:rPr kumimoji="0" lang="fr-FR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enregistré au RNCP délivré par le Président de CCI France</a:t>
            </a:r>
            <a:endParaRPr kumimoji="0" lang="fr-FR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13245" y="8391383"/>
            <a:ext cx="259228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Contact :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Natacha PAVIS au 02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31 44 34 25  </a:t>
            </a:r>
            <a:r>
              <a:rPr kumimoji="0" lang="fr-FR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n.pavis@aifcc.com</a:t>
            </a:r>
            <a:endParaRPr kumimoji="0" lang="fr-FR" sz="1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aseline="0" dirty="0" smtClean="0">
                <a:solidFill>
                  <a:srgbClr val="000000"/>
                </a:solidFill>
              </a:rPr>
              <a:t>Ou votre </a:t>
            </a:r>
            <a:r>
              <a:rPr lang="fr-FR" sz="1400" dirty="0">
                <a:solidFill>
                  <a:srgbClr val="000000"/>
                </a:solidFill>
              </a:rPr>
              <a:t>C</a:t>
            </a:r>
            <a:r>
              <a:rPr lang="fr-FR" sz="1400" baseline="0" dirty="0" smtClean="0">
                <a:solidFill>
                  <a:srgbClr val="000000"/>
                </a:solidFill>
              </a:rPr>
              <a:t>onseiller CCI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9" descr="P:\PAVIS Natacha\Photos\ALTERNANCE\BD-shutterstock_66133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5" y="7545288"/>
            <a:ext cx="1342586" cy="8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:\PAVIS Natacha\Photos\FORMATION CONTINUE\300DPI\poigneeMains-b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7977336"/>
            <a:ext cx="1308471" cy="9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:\PAVIS Natacha\Photos\FORMATION CONTINUE\300DPI\PAF1970000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1"/>
          <a:stretch/>
        </p:blipFill>
        <p:spPr bwMode="auto">
          <a:xfrm>
            <a:off x="5326604" y="7257256"/>
            <a:ext cx="10547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C:\Users\PDRUEZ\Documents\TRAVAIL\FSE\3-Logo UE FSE couleu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16496"/>
            <a:ext cx="1030135" cy="94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287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12517"/>
              </p:ext>
            </p:extLst>
          </p:nvPr>
        </p:nvGraphicFramePr>
        <p:xfrm>
          <a:off x="314325" y="1857498"/>
          <a:ext cx="6229350" cy="792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Feuille de calcul" r:id="rId3" imgW="7467555" imgH="7939944" progId="Excel.Sheet.12">
                  <p:embed/>
                </p:oleObj>
              </mc:Choice>
              <mc:Fallback>
                <p:oleObj name="Feuille de calcul" r:id="rId3" imgW="7467555" imgH="7939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1857498"/>
                        <a:ext cx="6229350" cy="792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04664" y="1394991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PLANNING ACCOMPAGNEMENT </a:t>
            </a:r>
            <a:r>
              <a:rPr lang="fr-FR" sz="1200" b="1" dirty="0">
                <a:solidFill>
                  <a:srgbClr val="FF0000"/>
                </a:solidFill>
              </a:rPr>
              <a:t>ET GESTION D'ENTREPRISES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3ème </a:t>
            </a:r>
            <a:r>
              <a:rPr lang="fr-FR" sz="1200" b="1" dirty="0">
                <a:solidFill>
                  <a:srgbClr val="FF0000"/>
                </a:solidFill>
              </a:rPr>
              <a:t>Promotion : Mars-Juillet 2018</a:t>
            </a:r>
          </a:p>
        </p:txBody>
      </p:sp>
      <p:pic>
        <p:nvPicPr>
          <p:cNvPr id="6" name="Image 5" descr="C:\Users\PDRUEZ\Documents\TRAVAIL\FSE\3-Logo UE FSE couleu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16496"/>
            <a:ext cx="1030135" cy="94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" descr="L'utilisation du logo doit respecter la charte graphiqu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4" y="106946"/>
            <a:ext cx="921544" cy="10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686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321</Words>
  <Application>Microsoft Office PowerPoint</Application>
  <PresentationFormat>Format A4 (210 x 297 mm)</PresentationFormat>
  <Paragraphs>53</Paragraphs>
  <Slides>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Default</vt:lpstr>
      <vt:lpstr>Feuille de calcul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PAVIS Natacha</dc:creator>
  <cp:lastModifiedBy>PAVIS Natacha</cp:lastModifiedBy>
  <cp:revision>92</cp:revision>
  <cp:lastPrinted>2017-03-15T11:58:28Z</cp:lastPrinted>
  <dcterms:modified xsi:type="dcterms:W3CDTF">2018-01-15T08:34:24Z</dcterms:modified>
</cp:coreProperties>
</file>